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0"/>
  </p:notesMasterIdLst>
  <p:sldIdLst>
    <p:sldId id="256" r:id="rId2"/>
    <p:sldId id="257" r:id="rId3"/>
    <p:sldId id="285" r:id="rId4"/>
    <p:sldId id="286" r:id="rId5"/>
    <p:sldId id="259" r:id="rId6"/>
    <p:sldId id="290" r:id="rId7"/>
    <p:sldId id="287" r:id="rId8"/>
    <p:sldId id="260" r:id="rId9"/>
    <p:sldId id="262" r:id="rId10"/>
    <p:sldId id="263" r:id="rId11"/>
    <p:sldId id="289" r:id="rId12"/>
    <p:sldId id="264" r:id="rId13"/>
    <p:sldId id="265" r:id="rId14"/>
    <p:sldId id="266" r:id="rId15"/>
    <p:sldId id="267" r:id="rId16"/>
    <p:sldId id="269" r:id="rId17"/>
    <p:sldId id="271" r:id="rId18"/>
    <p:sldId id="273" r:id="rId19"/>
    <p:sldId id="288" r:id="rId20"/>
    <p:sldId id="291" r:id="rId21"/>
    <p:sldId id="274" r:id="rId22"/>
    <p:sldId id="278" r:id="rId23"/>
    <p:sldId id="275" r:id="rId24"/>
    <p:sldId id="276" r:id="rId25"/>
    <p:sldId id="279" r:id="rId26"/>
    <p:sldId id="280"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44" d="100"/>
          <a:sy n="44" d="100"/>
        </p:scale>
        <p:origin x="44"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9D914-08BE-40EC-AA58-4CD93FB8F20A}" type="doc">
      <dgm:prSet loTypeId="urn:microsoft.com/office/officeart/2008/layout/HalfCircleOrganizationChart" loCatId="hierarchy" qsTypeId="urn:microsoft.com/office/officeart/2005/8/quickstyle/simple4" qsCatId="simple" csTypeId="urn:microsoft.com/office/officeart/2005/8/colors/accent1_2" csCatId="accent1" phldr="1"/>
      <dgm:spPr/>
      <dgm:t>
        <a:bodyPr/>
        <a:lstStyle/>
        <a:p>
          <a:endParaRPr lang="en-US"/>
        </a:p>
      </dgm:t>
    </dgm:pt>
    <dgm:pt modelId="{47CBDBF2-F6C4-4925-AA46-92D4181C1400}">
      <dgm:prSet phldrT="[Text]"/>
      <dgm:spPr>
        <a:xfrm>
          <a:off x="1104895" y="250267"/>
          <a:ext cx="3276609" cy="513278"/>
        </a:xfrm>
        <a:prstGeom prst="rect">
          <a:avLst/>
        </a:prstGeom>
      </dgm:spPr>
      <dgm:t>
        <a:bodyPr/>
        <a:lstStyle/>
        <a:p>
          <a:r>
            <a:rPr lang="en-US" dirty="0">
              <a:latin typeface="+mn-lt"/>
              <a:ea typeface="+mn-ea"/>
              <a:cs typeface="+mn-cs"/>
            </a:rPr>
            <a:t>Relaxation techniques</a:t>
          </a:r>
        </a:p>
      </dgm:t>
    </dgm:pt>
    <dgm:pt modelId="{6CEF1A02-53DE-4D54-A8DE-1EC387CC56CB}" type="parTrans" cxnId="{166B42B1-C867-4572-8CB0-4A1E12337067}">
      <dgm:prSet/>
      <dgm:spPr/>
      <dgm:t>
        <a:bodyPr/>
        <a:lstStyle/>
        <a:p>
          <a:endParaRPr lang="en-US"/>
        </a:p>
      </dgm:t>
    </dgm:pt>
    <dgm:pt modelId="{6872ACCC-0384-48D0-869D-31C6F27D7F47}" type="sibTrans" cxnId="{166B42B1-C867-4572-8CB0-4A1E12337067}">
      <dgm:prSet/>
      <dgm:spPr/>
      <dgm:t>
        <a:bodyPr/>
        <a:lstStyle/>
        <a:p>
          <a:endParaRPr lang="en-US"/>
        </a:p>
      </dgm:t>
    </dgm:pt>
    <dgm:pt modelId="{46BC32EA-0B46-45F8-8191-2D83E5826781}">
      <dgm:prSet phldrT="[Text]"/>
      <dgm:spPr>
        <a:xfrm>
          <a:off x="368" y="1389104"/>
          <a:ext cx="1603995" cy="513278"/>
        </a:xfrm>
        <a:prstGeom prst="rect">
          <a:avLst/>
        </a:prstGeom>
      </dgm:spPr>
      <dgm:t>
        <a:bodyPr/>
        <a:lstStyle/>
        <a:p>
          <a:r>
            <a:rPr lang="en-US" dirty="0">
              <a:latin typeface="+mn-lt"/>
              <a:ea typeface="+mn-ea"/>
              <a:cs typeface="+mn-cs"/>
            </a:rPr>
            <a:t>Physical</a:t>
          </a:r>
        </a:p>
      </dgm:t>
    </dgm:pt>
    <dgm:pt modelId="{2BB64E0C-9BF1-479E-89FD-1E223444EE98}" type="parTrans" cxnId="{70686C62-6FD0-454F-886D-69F9A6FFE87E}">
      <dgm:prSet/>
      <dgm:spPr>
        <a:xfrm>
          <a:off x="802365" y="907905"/>
          <a:ext cx="1940834" cy="336838"/>
        </a:xfrm>
        <a:custGeom>
          <a:avLst/>
          <a:gdLst/>
          <a:ahLst/>
          <a:cxnLst/>
          <a:rect l="0" t="0" r="0" b="0"/>
          <a:pathLst>
            <a:path>
              <a:moveTo>
                <a:pt x="1940834" y="0"/>
              </a:moveTo>
              <a:lnTo>
                <a:pt x="1940834" y="168419"/>
              </a:lnTo>
              <a:lnTo>
                <a:pt x="0" y="168419"/>
              </a:lnTo>
              <a:lnTo>
                <a:pt x="0" y="336838"/>
              </a:lnTo>
            </a:path>
          </a:pathLst>
        </a:custGeom>
      </dgm:spPr>
      <dgm:t>
        <a:bodyPr/>
        <a:lstStyle/>
        <a:p>
          <a:endParaRPr lang="en-US"/>
        </a:p>
      </dgm:t>
    </dgm:pt>
    <dgm:pt modelId="{A4824740-3F26-4992-8E31-2A622362415A}" type="sibTrans" cxnId="{70686C62-6FD0-454F-886D-69F9A6FFE87E}">
      <dgm:prSet/>
      <dgm:spPr/>
      <dgm:t>
        <a:bodyPr/>
        <a:lstStyle/>
        <a:p>
          <a:endParaRPr lang="en-US"/>
        </a:p>
      </dgm:t>
    </dgm:pt>
    <dgm:pt modelId="{9E568297-1CF3-4D94-8B00-85C94D5C3903}">
      <dgm:prSet phldrT="[Text]"/>
      <dgm:spPr>
        <a:xfrm>
          <a:off x="1941202" y="1389104"/>
          <a:ext cx="1603995" cy="513278"/>
        </a:xfrm>
        <a:prstGeom prst="rect">
          <a:avLst/>
        </a:prstGeom>
      </dgm:spPr>
      <dgm:t>
        <a:bodyPr/>
        <a:lstStyle/>
        <a:p>
          <a:r>
            <a:rPr lang="en-US">
              <a:latin typeface="+mn-lt"/>
              <a:ea typeface="+mn-ea"/>
              <a:cs typeface="+mn-cs"/>
            </a:rPr>
            <a:t>Mental</a:t>
          </a:r>
          <a:endParaRPr lang="en-US" dirty="0">
            <a:latin typeface="+mn-lt"/>
            <a:ea typeface="+mn-ea"/>
            <a:cs typeface="+mn-cs"/>
          </a:endParaRPr>
        </a:p>
      </dgm:t>
    </dgm:pt>
    <dgm:pt modelId="{880A9C8E-6053-49EC-9B45-B75F56C659A6}" type="parTrans" cxnId="{0C314DA2-2389-4922-A35F-A58995156D30}">
      <dgm:prSet/>
      <dgm:spPr>
        <a:xfrm>
          <a:off x="2697480" y="907905"/>
          <a:ext cx="91440" cy="336838"/>
        </a:xfrm>
        <a:custGeom>
          <a:avLst/>
          <a:gdLst/>
          <a:ahLst/>
          <a:cxnLst/>
          <a:rect l="0" t="0" r="0" b="0"/>
          <a:pathLst>
            <a:path>
              <a:moveTo>
                <a:pt x="45720" y="0"/>
              </a:moveTo>
              <a:lnTo>
                <a:pt x="45720" y="336838"/>
              </a:lnTo>
            </a:path>
          </a:pathLst>
        </a:custGeom>
      </dgm:spPr>
      <dgm:t>
        <a:bodyPr/>
        <a:lstStyle/>
        <a:p>
          <a:endParaRPr lang="en-US"/>
        </a:p>
      </dgm:t>
    </dgm:pt>
    <dgm:pt modelId="{F9F69959-5FD0-4E78-BD3B-0E6A84B38B70}" type="sibTrans" cxnId="{0C314DA2-2389-4922-A35F-A58995156D30}">
      <dgm:prSet/>
      <dgm:spPr/>
      <dgm:t>
        <a:bodyPr/>
        <a:lstStyle/>
        <a:p>
          <a:endParaRPr lang="en-US"/>
        </a:p>
      </dgm:t>
    </dgm:pt>
    <dgm:pt modelId="{AC22ACAF-C791-4118-8DB9-2BC432C71AE9}">
      <dgm:prSet phldrT="[Text]"/>
      <dgm:spPr>
        <a:xfrm>
          <a:off x="3882036" y="1389104"/>
          <a:ext cx="1603995" cy="513278"/>
        </a:xfrm>
        <a:prstGeom prst="rect">
          <a:avLst/>
        </a:prstGeom>
      </dgm:spPr>
      <dgm:t>
        <a:bodyPr/>
        <a:lstStyle/>
        <a:p>
          <a:r>
            <a:rPr lang="en-US">
              <a:latin typeface="+mn-lt"/>
              <a:ea typeface="+mn-ea"/>
              <a:cs typeface="+mn-cs"/>
            </a:rPr>
            <a:t>Therapeutic</a:t>
          </a:r>
          <a:endParaRPr lang="en-US" dirty="0">
            <a:latin typeface="+mn-lt"/>
            <a:ea typeface="+mn-ea"/>
            <a:cs typeface="+mn-cs"/>
          </a:endParaRPr>
        </a:p>
      </dgm:t>
    </dgm:pt>
    <dgm:pt modelId="{BA07A296-4611-48C4-A880-78100444D667}" type="parTrans" cxnId="{7180EEE6-BD64-42F9-9B7D-F6A47350DF4F}">
      <dgm:prSet/>
      <dgm:spPr>
        <a:xfrm>
          <a:off x="2743200" y="907905"/>
          <a:ext cx="1940834" cy="336838"/>
        </a:xfrm>
        <a:custGeom>
          <a:avLst/>
          <a:gdLst/>
          <a:ahLst/>
          <a:cxnLst/>
          <a:rect l="0" t="0" r="0" b="0"/>
          <a:pathLst>
            <a:path>
              <a:moveTo>
                <a:pt x="0" y="0"/>
              </a:moveTo>
              <a:lnTo>
                <a:pt x="0" y="168419"/>
              </a:lnTo>
              <a:lnTo>
                <a:pt x="1940834" y="168419"/>
              </a:lnTo>
              <a:lnTo>
                <a:pt x="1940834" y="336838"/>
              </a:lnTo>
            </a:path>
          </a:pathLst>
        </a:custGeom>
      </dgm:spPr>
      <dgm:t>
        <a:bodyPr/>
        <a:lstStyle/>
        <a:p>
          <a:endParaRPr lang="en-US"/>
        </a:p>
      </dgm:t>
    </dgm:pt>
    <dgm:pt modelId="{70242519-CDD1-486C-850E-BFF7B0139ACD}" type="sibTrans" cxnId="{7180EEE6-BD64-42F9-9B7D-F6A47350DF4F}">
      <dgm:prSet/>
      <dgm:spPr/>
      <dgm:t>
        <a:bodyPr/>
        <a:lstStyle/>
        <a:p>
          <a:endParaRPr lang="en-US"/>
        </a:p>
      </dgm:t>
    </dgm:pt>
    <dgm:pt modelId="{F8DE2F35-B51A-4B16-A30C-C5CB8A2CE1D3}" type="pres">
      <dgm:prSet presAssocID="{7ED9D914-08BE-40EC-AA58-4CD93FB8F20A}" presName="Name0" presStyleCnt="0">
        <dgm:presLayoutVars>
          <dgm:orgChart val="1"/>
          <dgm:chPref val="1"/>
          <dgm:dir/>
          <dgm:animOne val="branch"/>
          <dgm:animLvl val="lvl"/>
          <dgm:resizeHandles/>
        </dgm:presLayoutVars>
      </dgm:prSet>
      <dgm:spPr/>
    </dgm:pt>
    <dgm:pt modelId="{5070A86C-813D-4AED-AB5F-EEC4B36EDEDB}" type="pres">
      <dgm:prSet presAssocID="{47CBDBF2-F6C4-4925-AA46-92D4181C1400}" presName="hierRoot1" presStyleCnt="0">
        <dgm:presLayoutVars>
          <dgm:hierBranch val="init"/>
        </dgm:presLayoutVars>
      </dgm:prSet>
      <dgm:spPr/>
    </dgm:pt>
    <dgm:pt modelId="{8849744D-35CE-4BCE-9FB0-8C3BDC08AF3A}" type="pres">
      <dgm:prSet presAssocID="{47CBDBF2-F6C4-4925-AA46-92D4181C1400}" presName="rootComposite1" presStyleCnt="0"/>
      <dgm:spPr/>
    </dgm:pt>
    <dgm:pt modelId="{758499AC-D277-405A-86B2-00CD03C602DB}" type="pres">
      <dgm:prSet presAssocID="{47CBDBF2-F6C4-4925-AA46-92D4181C1400}" presName="rootText1" presStyleLbl="alignAcc1" presStyleIdx="0" presStyleCnt="0" custScaleX="204278" custLinFactNeighborX="4961" custLinFactNeighborY="-2171">
        <dgm:presLayoutVars>
          <dgm:chPref val="3"/>
        </dgm:presLayoutVars>
      </dgm:prSet>
      <dgm:spPr/>
    </dgm:pt>
    <dgm:pt modelId="{CE6F6CA9-6089-4A54-B17F-9B8CC8958814}" type="pres">
      <dgm:prSet presAssocID="{47CBDBF2-F6C4-4925-AA46-92D4181C1400}" presName="topArc1" presStyleLbl="parChTrans1D1" presStyleIdx="0" presStyleCnt="8"/>
      <dgm:spPr>
        <a:xfrm>
          <a:off x="1924047" y="105907"/>
          <a:ext cx="1638304" cy="801997"/>
        </a:xfrm>
        <a:prstGeom prst="arc">
          <a:avLst>
            <a:gd name="adj1" fmla="val 13200000"/>
            <a:gd name="adj2" fmla="val 19200000"/>
          </a:avLst>
        </a:prstGeom>
      </dgm:spPr>
    </dgm:pt>
    <dgm:pt modelId="{6E04DCD5-A2F3-47EE-A124-9886B048FD2C}" type="pres">
      <dgm:prSet presAssocID="{47CBDBF2-F6C4-4925-AA46-92D4181C1400}" presName="bottomArc1" presStyleLbl="parChTrans1D1" presStyleIdx="1" presStyleCnt="8"/>
      <dgm:spPr>
        <a:xfrm>
          <a:off x="1924047" y="105907"/>
          <a:ext cx="1638304" cy="801997"/>
        </a:xfrm>
        <a:prstGeom prst="arc">
          <a:avLst>
            <a:gd name="adj1" fmla="val 2400000"/>
            <a:gd name="adj2" fmla="val 8400000"/>
          </a:avLst>
        </a:prstGeom>
      </dgm:spPr>
    </dgm:pt>
    <dgm:pt modelId="{1AFC39F3-C13A-4552-9836-D59D43AAD415}" type="pres">
      <dgm:prSet presAssocID="{47CBDBF2-F6C4-4925-AA46-92D4181C1400}" presName="topConnNode1" presStyleLbl="node1" presStyleIdx="0" presStyleCnt="0"/>
      <dgm:spPr/>
    </dgm:pt>
    <dgm:pt modelId="{093901AA-26E8-4067-AC56-C45B47D0B007}" type="pres">
      <dgm:prSet presAssocID="{47CBDBF2-F6C4-4925-AA46-92D4181C1400}" presName="hierChild2" presStyleCnt="0"/>
      <dgm:spPr/>
    </dgm:pt>
    <dgm:pt modelId="{91E2D9A8-BED9-4062-8E8C-6204D29ED79D}" type="pres">
      <dgm:prSet presAssocID="{2BB64E0C-9BF1-479E-89FD-1E223444EE98}" presName="Name28" presStyleLbl="parChTrans1D2" presStyleIdx="0" presStyleCnt="3"/>
      <dgm:spPr/>
    </dgm:pt>
    <dgm:pt modelId="{AC30C1CB-7F28-4098-8515-C9657033647E}" type="pres">
      <dgm:prSet presAssocID="{46BC32EA-0B46-45F8-8191-2D83E5826781}" presName="hierRoot2" presStyleCnt="0">
        <dgm:presLayoutVars>
          <dgm:hierBranch val="init"/>
        </dgm:presLayoutVars>
      </dgm:prSet>
      <dgm:spPr/>
    </dgm:pt>
    <dgm:pt modelId="{E045B4C9-9B06-4D24-AF02-FE66E34FDC38}" type="pres">
      <dgm:prSet presAssocID="{46BC32EA-0B46-45F8-8191-2D83E5826781}" presName="rootComposite2" presStyleCnt="0"/>
      <dgm:spPr/>
    </dgm:pt>
    <dgm:pt modelId="{D244B7C3-FE61-4E66-9A0C-1705C5373E33}" type="pres">
      <dgm:prSet presAssocID="{46BC32EA-0B46-45F8-8191-2D83E5826781}" presName="rootText2" presStyleLbl="alignAcc1" presStyleIdx="0" presStyleCnt="0">
        <dgm:presLayoutVars>
          <dgm:chPref val="3"/>
        </dgm:presLayoutVars>
      </dgm:prSet>
      <dgm:spPr/>
    </dgm:pt>
    <dgm:pt modelId="{BB8307F5-AD21-4B00-95CD-8BD52440C4D6}" type="pres">
      <dgm:prSet presAssocID="{46BC32EA-0B46-45F8-8191-2D83E5826781}" presName="topArc2" presStyleLbl="parChTrans1D1" presStyleIdx="2" presStyleCnt="8"/>
      <dgm:spPr>
        <a:xfrm>
          <a:off x="401367" y="1244744"/>
          <a:ext cx="801997" cy="801997"/>
        </a:xfrm>
        <a:prstGeom prst="arc">
          <a:avLst>
            <a:gd name="adj1" fmla="val 13200000"/>
            <a:gd name="adj2" fmla="val 19200000"/>
          </a:avLst>
        </a:prstGeom>
      </dgm:spPr>
    </dgm:pt>
    <dgm:pt modelId="{FBFD4490-0113-423E-9AC3-3C6B13BEBBFA}" type="pres">
      <dgm:prSet presAssocID="{46BC32EA-0B46-45F8-8191-2D83E5826781}" presName="bottomArc2" presStyleLbl="parChTrans1D1" presStyleIdx="3" presStyleCnt="8"/>
      <dgm:spPr>
        <a:xfrm>
          <a:off x="401367" y="1244744"/>
          <a:ext cx="801997" cy="801997"/>
        </a:xfrm>
        <a:prstGeom prst="arc">
          <a:avLst>
            <a:gd name="adj1" fmla="val 2400000"/>
            <a:gd name="adj2" fmla="val 8400000"/>
          </a:avLst>
        </a:prstGeom>
      </dgm:spPr>
    </dgm:pt>
    <dgm:pt modelId="{DE733B25-3352-4C2D-A92E-D1E7E62A541D}" type="pres">
      <dgm:prSet presAssocID="{46BC32EA-0B46-45F8-8191-2D83E5826781}" presName="topConnNode2" presStyleLbl="node2" presStyleIdx="0" presStyleCnt="0"/>
      <dgm:spPr/>
    </dgm:pt>
    <dgm:pt modelId="{8D4B9197-0C43-4224-9302-F1B284CB5E32}" type="pres">
      <dgm:prSet presAssocID="{46BC32EA-0B46-45F8-8191-2D83E5826781}" presName="hierChild4" presStyleCnt="0"/>
      <dgm:spPr/>
    </dgm:pt>
    <dgm:pt modelId="{4F245BEC-969C-4E13-97C8-11255A1AC04B}" type="pres">
      <dgm:prSet presAssocID="{46BC32EA-0B46-45F8-8191-2D83E5826781}" presName="hierChild5" presStyleCnt="0"/>
      <dgm:spPr/>
    </dgm:pt>
    <dgm:pt modelId="{0D88F2F5-C692-4BDD-B106-E26C42E07CA1}" type="pres">
      <dgm:prSet presAssocID="{880A9C8E-6053-49EC-9B45-B75F56C659A6}" presName="Name28" presStyleLbl="parChTrans1D2" presStyleIdx="1" presStyleCnt="3"/>
      <dgm:spPr/>
    </dgm:pt>
    <dgm:pt modelId="{E508297C-D235-4B13-8B6F-6ED63ECA5097}" type="pres">
      <dgm:prSet presAssocID="{9E568297-1CF3-4D94-8B00-85C94D5C3903}" presName="hierRoot2" presStyleCnt="0">
        <dgm:presLayoutVars>
          <dgm:hierBranch val="init"/>
        </dgm:presLayoutVars>
      </dgm:prSet>
      <dgm:spPr/>
    </dgm:pt>
    <dgm:pt modelId="{F4A3CA6F-0508-494C-AE19-29EF20C22921}" type="pres">
      <dgm:prSet presAssocID="{9E568297-1CF3-4D94-8B00-85C94D5C3903}" presName="rootComposite2" presStyleCnt="0"/>
      <dgm:spPr/>
    </dgm:pt>
    <dgm:pt modelId="{7DEFDEAD-DECC-42A8-93BE-9C3F7CA698F7}" type="pres">
      <dgm:prSet presAssocID="{9E568297-1CF3-4D94-8B00-85C94D5C3903}" presName="rootText2" presStyleLbl="alignAcc1" presStyleIdx="0" presStyleCnt="0">
        <dgm:presLayoutVars>
          <dgm:chPref val="3"/>
        </dgm:presLayoutVars>
      </dgm:prSet>
      <dgm:spPr/>
    </dgm:pt>
    <dgm:pt modelId="{007C8920-D532-453F-98FA-EC5ECD7713BA}" type="pres">
      <dgm:prSet presAssocID="{9E568297-1CF3-4D94-8B00-85C94D5C3903}" presName="topArc2" presStyleLbl="parChTrans1D1" presStyleIdx="4" presStyleCnt="8"/>
      <dgm:spPr>
        <a:xfrm>
          <a:off x="2342201" y="1244744"/>
          <a:ext cx="801997" cy="801997"/>
        </a:xfrm>
        <a:prstGeom prst="arc">
          <a:avLst>
            <a:gd name="adj1" fmla="val 13200000"/>
            <a:gd name="adj2" fmla="val 19200000"/>
          </a:avLst>
        </a:prstGeom>
      </dgm:spPr>
    </dgm:pt>
    <dgm:pt modelId="{CBFE7EEE-3B6E-4A10-912D-9FB844A18B11}" type="pres">
      <dgm:prSet presAssocID="{9E568297-1CF3-4D94-8B00-85C94D5C3903}" presName="bottomArc2" presStyleLbl="parChTrans1D1" presStyleIdx="5" presStyleCnt="8"/>
      <dgm:spPr>
        <a:xfrm>
          <a:off x="2342201" y="1244744"/>
          <a:ext cx="801997" cy="801997"/>
        </a:xfrm>
        <a:prstGeom prst="arc">
          <a:avLst>
            <a:gd name="adj1" fmla="val 2400000"/>
            <a:gd name="adj2" fmla="val 8400000"/>
          </a:avLst>
        </a:prstGeom>
      </dgm:spPr>
    </dgm:pt>
    <dgm:pt modelId="{7725F185-6CE9-42E3-A8DE-FEF90FE2967A}" type="pres">
      <dgm:prSet presAssocID="{9E568297-1CF3-4D94-8B00-85C94D5C3903}" presName="topConnNode2" presStyleLbl="node2" presStyleIdx="0" presStyleCnt="0"/>
      <dgm:spPr/>
    </dgm:pt>
    <dgm:pt modelId="{A51CBDF9-5F22-4AA4-A490-00EFACF03743}" type="pres">
      <dgm:prSet presAssocID="{9E568297-1CF3-4D94-8B00-85C94D5C3903}" presName="hierChild4" presStyleCnt="0"/>
      <dgm:spPr/>
    </dgm:pt>
    <dgm:pt modelId="{DC0CF0B6-AEEE-4C3D-B0B2-EEFD85C7C741}" type="pres">
      <dgm:prSet presAssocID="{9E568297-1CF3-4D94-8B00-85C94D5C3903}" presName="hierChild5" presStyleCnt="0"/>
      <dgm:spPr/>
    </dgm:pt>
    <dgm:pt modelId="{13E8351D-E7CF-4216-B6E2-C6B923FF2A91}" type="pres">
      <dgm:prSet presAssocID="{BA07A296-4611-48C4-A880-78100444D667}" presName="Name28" presStyleLbl="parChTrans1D2" presStyleIdx="2" presStyleCnt="3"/>
      <dgm:spPr/>
    </dgm:pt>
    <dgm:pt modelId="{FDC5EFB9-943C-4ABF-9F58-889158A537B2}" type="pres">
      <dgm:prSet presAssocID="{AC22ACAF-C791-4118-8DB9-2BC432C71AE9}" presName="hierRoot2" presStyleCnt="0">
        <dgm:presLayoutVars>
          <dgm:hierBranch val="init"/>
        </dgm:presLayoutVars>
      </dgm:prSet>
      <dgm:spPr/>
    </dgm:pt>
    <dgm:pt modelId="{399AA1EC-3B37-4DB7-AB83-B6B104518703}" type="pres">
      <dgm:prSet presAssocID="{AC22ACAF-C791-4118-8DB9-2BC432C71AE9}" presName="rootComposite2" presStyleCnt="0"/>
      <dgm:spPr/>
    </dgm:pt>
    <dgm:pt modelId="{09B075CE-6185-4A0D-9AA9-CDDD7C8103E8}" type="pres">
      <dgm:prSet presAssocID="{AC22ACAF-C791-4118-8DB9-2BC432C71AE9}" presName="rootText2" presStyleLbl="alignAcc1" presStyleIdx="0" presStyleCnt="0">
        <dgm:presLayoutVars>
          <dgm:chPref val="3"/>
        </dgm:presLayoutVars>
      </dgm:prSet>
      <dgm:spPr/>
    </dgm:pt>
    <dgm:pt modelId="{175604CB-A817-43C5-9205-D85035D7BAAE}" type="pres">
      <dgm:prSet presAssocID="{AC22ACAF-C791-4118-8DB9-2BC432C71AE9}" presName="topArc2" presStyleLbl="parChTrans1D1" presStyleIdx="6" presStyleCnt="8"/>
      <dgm:spPr>
        <a:xfrm>
          <a:off x="4283035" y="1244744"/>
          <a:ext cx="801997" cy="801997"/>
        </a:xfrm>
        <a:prstGeom prst="arc">
          <a:avLst>
            <a:gd name="adj1" fmla="val 13200000"/>
            <a:gd name="adj2" fmla="val 19200000"/>
          </a:avLst>
        </a:prstGeom>
      </dgm:spPr>
    </dgm:pt>
    <dgm:pt modelId="{481E2A38-A3CF-447D-99F9-A2D7A11F515D}" type="pres">
      <dgm:prSet presAssocID="{AC22ACAF-C791-4118-8DB9-2BC432C71AE9}" presName="bottomArc2" presStyleLbl="parChTrans1D1" presStyleIdx="7" presStyleCnt="8"/>
      <dgm:spPr>
        <a:xfrm>
          <a:off x="4283035" y="1244744"/>
          <a:ext cx="801997" cy="801997"/>
        </a:xfrm>
        <a:prstGeom prst="arc">
          <a:avLst>
            <a:gd name="adj1" fmla="val 2400000"/>
            <a:gd name="adj2" fmla="val 8400000"/>
          </a:avLst>
        </a:prstGeom>
      </dgm:spPr>
    </dgm:pt>
    <dgm:pt modelId="{ABC37041-F301-4DD2-9AB1-768AA9C79CCE}" type="pres">
      <dgm:prSet presAssocID="{AC22ACAF-C791-4118-8DB9-2BC432C71AE9}" presName="topConnNode2" presStyleLbl="node2" presStyleIdx="0" presStyleCnt="0"/>
      <dgm:spPr/>
    </dgm:pt>
    <dgm:pt modelId="{44568A99-197C-4DE5-A0DF-0705AE2E0487}" type="pres">
      <dgm:prSet presAssocID="{AC22ACAF-C791-4118-8DB9-2BC432C71AE9}" presName="hierChild4" presStyleCnt="0"/>
      <dgm:spPr/>
    </dgm:pt>
    <dgm:pt modelId="{0F921652-1237-4486-A630-163B84D6F45C}" type="pres">
      <dgm:prSet presAssocID="{AC22ACAF-C791-4118-8DB9-2BC432C71AE9}" presName="hierChild5" presStyleCnt="0"/>
      <dgm:spPr/>
    </dgm:pt>
    <dgm:pt modelId="{1A1FD8B9-78C3-432A-9D76-2476217C7A7D}" type="pres">
      <dgm:prSet presAssocID="{47CBDBF2-F6C4-4925-AA46-92D4181C1400}" presName="hierChild3" presStyleCnt="0"/>
      <dgm:spPr/>
    </dgm:pt>
  </dgm:ptLst>
  <dgm:cxnLst>
    <dgm:cxn modelId="{92053028-8B3B-4E12-B100-8BB05E94460E}" type="presOf" srcId="{46BC32EA-0B46-45F8-8191-2D83E5826781}" destId="{DE733B25-3352-4C2D-A92E-D1E7E62A541D}" srcOrd="1" destOrd="0" presId="urn:microsoft.com/office/officeart/2008/layout/HalfCircleOrganizationChart"/>
    <dgm:cxn modelId="{A53C6F2E-EF72-4A87-ACA4-EDAF3949B626}" type="presOf" srcId="{47CBDBF2-F6C4-4925-AA46-92D4181C1400}" destId="{1AFC39F3-C13A-4552-9836-D59D43AAD415}" srcOrd="1" destOrd="0" presId="urn:microsoft.com/office/officeart/2008/layout/HalfCircleOrganizationChart"/>
    <dgm:cxn modelId="{DE91DD3C-4FAA-439D-BDCA-776548AE31EF}" type="presOf" srcId="{2BB64E0C-9BF1-479E-89FD-1E223444EE98}" destId="{91E2D9A8-BED9-4062-8E8C-6204D29ED79D}" srcOrd="0" destOrd="0" presId="urn:microsoft.com/office/officeart/2008/layout/HalfCircleOrganizationChart"/>
    <dgm:cxn modelId="{70686C62-6FD0-454F-886D-69F9A6FFE87E}" srcId="{47CBDBF2-F6C4-4925-AA46-92D4181C1400}" destId="{46BC32EA-0B46-45F8-8191-2D83E5826781}" srcOrd="0" destOrd="0" parTransId="{2BB64E0C-9BF1-479E-89FD-1E223444EE98}" sibTransId="{A4824740-3F26-4992-8E31-2A622362415A}"/>
    <dgm:cxn modelId="{0C1F3C69-E4C2-44D2-A4ED-B26EE2580FDF}" type="presOf" srcId="{AC22ACAF-C791-4118-8DB9-2BC432C71AE9}" destId="{09B075CE-6185-4A0D-9AA9-CDDD7C8103E8}" srcOrd="0" destOrd="0" presId="urn:microsoft.com/office/officeart/2008/layout/HalfCircleOrganizationChart"/>
    <dgm:cxn modelId="{3563396B-C4DE-47C9-A038-0B40A8F867BC}" type="presOf" srcId="{47CBDBF2-F6C4-4925-AA46-92D4181C1400}" destId="{758499AC-D277-405A-86B2-00CD03C602DB}" srcOrd="0" destOrd="0" presId="urn:microsoft.com/office/officeart/2008/layout/HalfCircleOrganizationChart"/>
    <dgm:cxn modelId="{FAC2D49A-37EE-4B71-91DB-B4BE7B32E5C0}" type="presOf" srcId="{AC22ACAF-C791-4118-8DB9-2BC432C71AE9}" destId="{ABC37041-F301-4DD2-9AB1-768AA9C79CCE}" srcOrd="1" destOrd="0" presId="urn:microsoft.com/office/officeart/2008/layout/HalfCircleOrganizationChart"/>
    <dgm:cxn modelId="{F0C4D39B-8415-4126-B626-3F16D9F6AA8B}" type="presOf" srcId="{BA07A296-4611-48C4-A880-78100444D667}" destId="{13E8351D-E7CF-4216-B6E2-C6B923FF2A91}" srcOrd="0" destOrd="0" presId="urn:microsoft.com/office/officeart/2008/layout/HalfCircleOrganizationChart"/>
    <dgm:cxn modelId="{595DEEA1-F609-4478-B8E6-987B09DC8A93}" type="presOf" srcId="{46BC32EA-0B46-45F8-8191-2D83E5826781}" destId="{D244B7C3-FE61-4E66-9A0C-1705C5373E33}" srcOrd="0" destOrd="0" presId="urn:microsoft.com/office/officeart/2008/layout/HalfCircleOrganizationChart"/>
    <dgm:cxn modelId="{0C314DA2-2389-4922-A35F-A58995156D30}" srcId="{47CBDBF2-F6C4-4925-AA46-92D4181C1400}" destId="{9E568297-1CF3-4D94-8B00-85C94D5C3903}" srcOrd="1" destOrd="0" parTransId="{880A9C8E-6053-49EC-9B45-B75F56C659A6}" sibTransId="{F9F69959-5FD0-4E78-BD3B-0E6A84B38B70}"/>
    <dgm:cxn modelId="{166B42B1-C867-4572-8CB0-4A1E12337067}" srcId="{7ED9D914-08BE-40EC-AA58-4CD93FB8F20A}" destId="{47CBDBF2-F6C4-4925-AA46-92D4181C1400}" srcOrd="0" destOrd="0" parTransId="{6CEF1A02-53DE-4D54-A8DE-1EC387CC56CB}" sibTransId="{6872ACCC-0384-48D0-869D-31C6F27D7F47}"/>
    <dgm:cxn modelId="{6D472ECB-8009-4AEE-B849-7F9FF197ED2F}" type="presOf" srcId="{9E568297-1CF3-4D94-8B00-85C94D5C3903}" destId="{7725F185-6CE9-42E3-A8DE-FEF90FE2967A}" srcOrd="1" destOrd="0" presId="urn:microsoft.com/office/officeart/2008/layout/HalfCircleOrganizationChart"/>
    <dgm:cxn modelId="{9DB6CBCC-19C8-4A0C-B843-4A2532A58771}" type="presOf" srcId="{880A9C8E-6053-49EC-9B45-B75F56C659A6}" destId="{0D88F2F5-C692-4BDD-B106-E26C42E07CA1}" srcOrd="0" destOrd="0" presId="urn:microsoft.com/office/officeart/2008/layout/HalfCircleOrganizationChart"/>
    <dgm:cxn modelId="{CF5C3FD6-12FF-4781-983A-A95C9026A8CE}" type="presOf" srcId="{7ED9D914-08BE-40EC-AA58-4CD93FB8F20A}" destId="{F8DE2F35-B51A-4B16-A30C-C5CB8A2CE1D3}" srcOrd="0" destOrd="0" presId="urn:microsoft.com/office/officeart/2008/layout/HalfCircleOrganizationChart"/>
    <dgm:cxn modelId="{7180EEE6-BD64-42F9-9B7D-F6A47350DF4F}" srcId="{47CBDBF2-F6C4-4925-AA46-92D4181C1400}" destId="{AC22ACAF-C791-4118-8DB9-2BC432C71AE9}" srcOrd="2" destOrd="0" parTransId="{BA07A296-4611-48C4-A880-78100444D667}" sibTransId="{70242519-CDD1-486C-850E-BFF7B0139ACD}"/>
    <dgm:cxn modelId="{D30BFEEE-546F-4AE7-B51A-9ABD7521F612}" type="presOf" srcId="{9E568297-1CF3-4D94-8B00-85C94D5C3903}" destId="{7DEFDEAD-DECC-42A8-93BE-9C3F7CA698F7}" srcOrd="0" destOrd="0" presId="urn:microsoft.com/office/officeart/2008/layout/HalfCircleOrganizationChart"/>
    <dgm:cxn modelId="{A0380AD1-9DC2-49CD-8986-50590B72D3FB}" type="presParOf" srcId="{F8DE2F35-B51A-4B16-A30C-C5CB8A2CE1D3}" destId="{5070A86C-813D-4AED-AB5F-EEC4B36EDEDB}" srcOrd="0" destOrd="0" presId="urn:microsoft.com/office/officeart/2008/layout/HalfCircleOrganizationChart"/>
    <dgm:cxn modelId="{61E26F93-660D-4BB4-9CC2-B53743DF5920}" type="presParOf" srcId="{5070A86C-813D-4AED-AB5F-EEC4B36EDEDB}" destId="{8849744D-35CE-4BCE-9FB0-8C3BDC08AF3A}" srcOrd="0" destOrd="0" presId="urn:microsoft.com/office/officeart/2008/layout/HalfCircleOrganizationChart"/>
    <dgm:cxn modelId="{BAAC4F6D-8616-4456-BF56-BF5020C06ACE}" type="presParOf" srcId="{8849744D-35CE-4BCE-9FB0-8C3BDC08AF3A}" destId="{758499AC-D277-405A-86B2-00CD03C602DB}" srcOrd="0" destOrd="0" presId="urn:microsoft.com/office/officeart/2008/layout/HalfCircleOrganizationChart"/>
    <dgm:cxn modelId="{138A9C37-1DC2-4590-A8AE-7A6975E361A4}" type="presParOf" srcId="{8849744D-35CE-4BCE-9FB0-8C3BDC08AF3A}" destId="{CE6F6CA9-6089-4A54-B17F-9B8CC8958814}" srcOrd="1" destOrd="0" presId="urn:microsoft.com/office/officeart/2008/layout/HalfCircleOrganizationChart"/>
    <dgm:cxn modelId="{B3302F7D-F5DE-4953-A790-C677E8BCF840}" type="presParOf" srcId="{8849744D-35CE-4BCE-9FB0-8C3BDC08AF3A}" destId="{6E04DCD5-A2F3-47EE-A124-9886B048FD2C}" srcOrd="2" destOrd="0" presId="urn:microsoft.com/office/officeart/2008/layout/HalfCircleOrganizationChart"/>
    <dgm:cxn modelId="{7C199EF0-C2CF-48F7-9395-9B8226D9DA50}" type="presParOf" srcId="{8849744D-35CE-4BCE-9FB0-8C3BDC08AF3A}" destId="{1AFC39F3-C13A-4552-9836-D59D43AAD415}" srcOrd="3" destOrd="0" presId="urn:microsoft.com/office/officeart/2008/layout/HalfCircleOrganizationChart"/>
    <dgm:cxn modelId="{772CCBB9-23E5-4809-BF94-EA686795AEFC}" type="presParOf" srcId="{5070A86C-813D-4AED-AB5F-EEC4B36EDEDB}" destId="{093901AA-26E8-4067-AC56-C45B47D0B007}" srcOrd="1" destOrd="0" presId="urn:microsoft.com/office/officeart/2008/layout/HalfCircleOrganizationChart"/>
    <dgm:cxn modelId="{96E0F3B3-7DC3-412C-B642-D5E20AC12210}" type="presParOf" srcId="{093901AA-26E8-4067-AC56-C45B47D0B007}" destId="{91E2D9A8-BED9-4062-8E8C-6204D29ED79D}" srcOrd="0" destOrd="0" presId="urn:microsoft.com/office/officeart/2008/layout/HalfCircleOrganizationChart"/>
    <dgm:cxn modelId="{6D0DEC8A-DA08-4CA0-AE24-A1B19ACEE4F4}" type="presParOf" srcId="{093901AA-26E8-4067-AC56-C45B47D0B007}" destId="{AC30C1CB-7F28-4098-8515-C9657033647E}" srcOrd="1" destOrd="0" presId="urn:microsoft.com/office/officeart/2008/layout/HalfCircleOrganizationChart"/>
    <dgm:cxn modelId="{43B59FE0-E599-4546-B5A1-C696D6217A7B}" type="presParOf" srcId="{AC30C1CB-7F28-4098-8515-C9657033647E}" destId="{E045B4C9-9B06-4D24-AF02-FE66E34FDC38}" srcOrd="0" destOrd="0" presId="urn:microsoft.com/office/officeart/2008/layout/HalfCircleOrganizationChart"/>
    <dgm:cxn modelId="{2A84A8AE-DFA7-4AAC-91D7-50E7DD50291F}" type="presParOf" srcId="{E045B4C9-9B06-4D24-AF02-FE66E34FDC38}" destId="{D244B7C3-FE61-4E66-9A0C-1705C5373E33}" srcOrd="0" destOrd="0" presId="urn:microsoft.com/office/officeart/2008/layout/HalfCircleOrganizationChart"/>
    <dgm:cxn modelId="{45EEB939-BF10-4133-BDF0-C0BDA1693DDC}" type="presParOf" srcId="{E045B4C9-9B06-4D24-AF02-FE66E34FDC38}" destId="{BB8307F5-AD21-4B00-95CD-8BD52440C4D6}" srcOrd="1" destOrd="0" presId="urn:microsoft.com/office/officeart/2008/layout/HalfCircleOrganizationChart"/>
    <dgm:cxn modelId="{AE45358F-3F0B-4B4E-9BAD-082BFD5311B8}" type="presParOf" srcId="{E045B4C9-9B06-4D24-AF02-FE66E34FDC38}" destId="{FBFD4490-0113-423E-9AC3-3C6B13BEBBFA}" srcOrd="2" destOrd="0" presId="urn:microsoft.com/office/officeart/2008/layout/HalfCircleOrganizationChart"/>
    <dgm:cxn modelId="{B9ED7123-A24A-4AD9-8DC6-A040232A51CD}" type="presParOf" srcId="{E045B4C9-9B06-4D24-AF02-FE66E34FDC38}" destId="{DE733B25-3352-4C2D-A92E-D1E7E62A541D}" srcOrd="3" destOrd="0" presId="urn:microsoft.com/office/officeart/2008/layout/HalfCircleOrganizationChart"/>
    <dgm:cxn modelId="{5CF0E9B1-200D-4C68-99A9-FEF77B4D372A}" type="presParOf" srcId="{AC30C1CB-7F28-4098-8515-C9657033647E}" destId="{8D4B9197-0C43-4224-9302-F1B284CB5E32}" srcOrd="1" destOrd="0" presId="urn:microsoft.com/office/officeart/2008/layout/HalfCircleOrganizationChart"/>
    <dgm:cxn modelId="{ECA09BCF-3265-4352-9CCB-4C2DE1B68043}" type="presParOf" srcId="{AC30C1CB-7F28-4098-8515-C9657033647E}" destId="{4F245BEC-969C-4E13-97C8-11255A1AC04B}" srcOrd="2" destOrd="0" presId="urn:microsoft.com/office/officeart/2008/layout/HalfCircleOrganizationChart"/>
    <dgm:cxn modelId="{0D9CF2CD-5065-4DC3-B464-6CB97CFFD82F}" type="presParOf" srcId="{093901AA-26E8-4067-AC56-C45B47D0B007}" destId="{0D88F2F5-C692-4BDD-B106-E26C42E07CA1}" srcOrd="2" destOrd="0" presId="urn:microsoft.com/office/officeart/2008/layout/HalfCircleOrganizationChart"/>
    <dgm:cxn modelId="{5F69DE87-B9FB-49C5-9825-BEA9C65D1D09}" type="presParOf" srcId="{093901AA-26E8-4067-AC56-C45B47D0B007}" destId="{E508297C-D235-4B13-8B6F-6ED63ECA5097}" srcOrd="3" destOrd="0" presId="urn:microsoft.com/office/officeart/2008/layout/HalfCircleOrganizationChart"/>
    <dgm:cxn modelId="{3094E8E5-C349-458F-84F9-3C883B6513D3}" type="presParOf" srcId="{E508297C-D235-4B13-8B6F-6ED63ECA5097}" destId="{F4A3CA6F-0508-494C-AE19-29EF20C22921}" srcOrd="0" destOrd="0" presId="urn:microsoft.com/office/officeart/2008/layout/HalfCircleOrganizationChart"/>
    <dgm:cxn modelId="{469B28E9-1538-48AE-98D0-F4A8A2743B24}" type="presParOf" srcId="{F4A3CA6F-0508-494C-AE19-29EF20C22921}" destId="{7DEFDEAD-DECC-42A8-93BE-9C3F7CA698F7}" srcOrd="0" destOrd="0" presId="urn:microsoft.com/office/officeart/2008/layout/HalfCircleOrganizationChart"/>
    <dgm:cxn modelId="{8DBDE7E0-6D1B-4CE0-AFD8-3215D6721217}" type="presParOf" srcId="{F4A3CA6F-0508-494C-AE19-29EF20C22921}" destId="{007C8920-D532-453F-98FA-EC5ECD7713BA}" srcOrd="1" destOrd="0" presId="urn:microsoft.com/office/officeart/2008/layout/HalfCircleOrganizationChart"/>
    <dgm:cxn modelId="{AE592128-3FC9-4A56-8DB3-A33C34BC9312}" type="presParOf" srcId="{F4A3CA6F-0508-494C-AE19-29EF20C22921}" destId="{CBFE7EEE-3B6E-4A10-912D-9FB844A18B11}" srcOrd="2" destOrd="0" presId="urn:microsoft.com/office/officeart/2008/layout/HalfCircleOrganizationChart"/>
    <dgm:cxn modelId="{16FFA8E2-2A4E-4A4A-BCEF-6A6F0A2C5589}" type="presParOf" srcId="{F4A3CA6F-0508-494C-AE19-29EF20C22921}" destId="{7725F185-6CE9-42E3-A8DE-FEF90FE2967A}" srcOrd="3" destOrd="0" presId="urn:microsoft.com/office/officeart/2008/layout/HalfCircleOrganizationChart"/>
    <dgm:cxn modelId="{3040CDB7-6448-4E27-987D-855BBCB2A378}" type="presParOf" srcId="{E508297C-D235-4B13-8B6F-6ED63ECA5097}" destId="{A51CBDF9-5F22-4AA4-A490-00EFACF03743}" srcOrd="1" destOrd="0" presId="urn:microsoft.com/office/officeart/2008/layout/HalfCircleOrganizationChart"/>
    <dgm:cxn modelId="{FAB85E27-CC94-4DD9-8587-CAF12EEEB6C9}" type="presParOf" srcId="{E508297C-D235-4B13-8B6F-6ED63ECA5097}" destId="{DC0CF0B6-AEEE-4C3D-B0B2-EEFD85C7C741}" srcOrd="2" destOrd="0" presId="urn:microsoft.com/office/officeart/2008/layout/HalfCircleOrganizationChart"/>
    <dgm:cxn modelId="{569D9696-7FFE-4D73-97D4-F4344C1DC36E}" type="presParOf" srcId="{093901AA-26E8-4067-AC56-C45B47D0B007}" destId="{13E8351D-E7CF-4216-B6E2-C6B923FF2A91}" srcOrd="4" destOrd="0" presId="urn:microsoft.com/office/officeart/2008/layout/HalfCircleOrganizationChart"/>
    <dgm:cxn modelId="{EB8A85C7-E66D-4FA2-8432-5C829468F43D}" type="presParOf" srcId="{093901AA-26E8-4067-AC56-C45B47D0B007}" destId="{FDC5EFB9-943C-4ABF-9F58-889158A537B2}" srcOrd="5" destOrd="0" presId="urn:microsoft.com/office/officeart/2008/layout/HalfCircleOrganizationChart"/>
    <dgm:cxn modelId="{9FA7E064-3006-43E4-AF07-5E9E60A6A34B}" type="presParOf" srcId="{FDC5EFB9-943C-4ABF-9F58-889158A537B2}" destId="{399AA1EC-3B37-4DB7-AB83-B6B104518703}" srcOrd="0" destOrd="0" presId="urn:microsoft.com/office/officeart/2008/layout/HalfCircleOrganizationChart"/>
    <dgm:cxn modelId="{5878DE44-D955-4A4E-B2AB-E37A5421AF49}" type="presParOf" srcId="{399AA1EC-3B37-4DB7-AB83-B6B104518703}" destId="{09B075CE-6185-4A0D-9AA9-CDDD7C8103E8}" srcOrd="0" destOrd="0" presId="urn:microsoft.com/office/officeart/2008/layout/HalfCircleOrganizationChart"/>
    <dgm:cxn modelId="{2E1161B9-4C5B-48E2-8733-F9F07011185B}" type="presParOf" srcId="{399AA1EC-3B37-4DB7-AB83-B6B104518703}" destId="{175604CB-A817-43C5-9205-D85035D7BAAE}" srcOrd="1" destOrd="0" presId="urn:microsoft.com/office/officeart/2008/layout/HalfCircleOrganizationChart"/>
    <dgm:cxn modelId="{1CD9E5B4-FD4F-4795-AC7C-F4D6BD867D05}" type="presParOf" srcId="{399AA1EC-3B37-4DB7-AB83-B6B104518703}" destId="{481E2A38-A3CF-447D-99F9-A2D7A11F515D}" srcOrd="2" destOrd="0" presId="urn:microsoft.com/office/officeart/2008/layout/HalfCircleOrganizationChart"/>
    <dgm:cxn modelId="{B367976D-A358-416C-92A4-764DC7A701FC}" type="presParOf" srcId="{399AA1EC-3B37-4DB7-AB83-B6B104518703}" destId="{ABC37041-F301-4DD2-9AB1-768AA9C79CCE}" srcOrd="3" destOrd="0" presId="urn:microsoft.com/office/officeart/2008/layout/HalfCircleOrganizationChart"/>
    <dgm:cxn modelId="{4276F453-9B28-48AC-B787-467CFB07A848}" type="presParOf" srcId="{FDC5EFB9-943C-4ABF-9F58-889158A537B2}" destId="{44568A99-197C-4DE5-A0DF-0705AE2E0487}" srcOrd="1" destOrd="0" presId="urn:microsoft.com/office/officeart/2008/layout/HalfCircleOrganizationChart"/>
    <dgm:cxn modelId="{6472B286-0B76-4363-AFF2-9A5BBC857193}" type="presParOf" srcId="{FDC5EFB9-943C-4ABF-9F58-889158A537B2}" destId="{0F921652-1237-4486-A630-163B84D6F45C}" srcOrd="2" destOrd="0" presId="urn:microsoft.com/office/officeart/2008/layout/HalfCircleOrganizationChart"/>
    <dgm:cxn modelId="{8FB9AFBD-F400-42A0-8644-744791E7DA53}" type="presParOf" srcId="{5070A86C-813D-4AED-AB5F-EEC4B36EDEDB}" destId="{1A1FD8B9-78C3-432A-9D76-2476217C7A7D}"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8351D-E7CF-4216-B6E2-C6B923FF2A91}">
      <dsp:nvSpPr>
        <dsp:cNvPr id="0" name=""/>
        <dsp:cNvSpPr/>
      </dsp:nvSpPr>
      <dsp:spPr>
        <a:xfrm>
          <a:off x="4633341" y="1610263"/>
          <a:ext cx="3055098" cy="571183"/>
        </a:xfrm>
        <a:custGeom>
          <a:avLst/>
          <a:gdLst/>
          <a:ahLst/>
          <a:cxnLst/>
          <a:rect l="0" t="0" r="0" b="0"/>
          <a:pathLst>
            <a:path>
              <a:moveTo>
                <a:pt x="0" y="0"/>
              </a:moveTo>
              <a:lnTo>
                <a:pt x="0" y="168419"/>
              </a:lnTo>
              <a:lnTo>
                <a:pt x="1940834" y="168419"/>
              </a:lnTo>
              <a:lnTo>
                <a:pt x="1940834" y="33683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8F2F5-C692-4BDD-B106-E26C42E07CA1}">
      <dsp:nvSpPr>
        <dsp:cNvPr id="0" name=""/>
        <dsp:cNvSpPr/>
      </dsp:nvSpPr>
      <dsp:spPr>
        <a:xfrm>
          <a:off x="4502727" y="1610263"/>
          <a:ext cx="130614" cy="571183"/>
        </a:xfrm>
        <a:custGeom>
          <a:avLst/>
          <a:gdLst/>
          <a:ahLst/>
          <a:cxnLst/>
          <a:rect l="0" t="0" r="0" b="0"/>
          <a:pathLst>
            <a:path>
              <a:moveTo>
                <a:pt x="45720" y="0"/>
              </a:moveTo>
              <a:lnTo>
                <a:pt x="45720" y="33683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E2D9A8-BED9-4062-8E8C-6204D29ED79D}">
      <dsp:nvSpPr>
        <dsp:cNvPr id="0" name=""/>
        <dsp:cNvSpPr/>
      </dsp:nvSpPr>
      <dsp:spPr>
        <a:xfrm>
          <a:off x="1317014" y="1610263"/>
          <a:ext cx="3316326" cy="571183"/>
        </a:xfrm>
        <a:custGeom>
          <a:avLst/>
          <a:gdLst/>
          <a:ahLst/>
          <a:cxnLst/>
          <a:rect l="0" t="0" r="0" b="0"/>
          <a:pathLst>
            <a:path>
              <a:moveTo>
                <a:pt x="1940834" y="0"/>
              </a:moveTo>
              <a:lnTo>
                <a:pt x="1940834" y="168419"/>
              </a:lnTo>
              <a:lnTo>
                <a:pt x="0" y="168419"/>
              </a:lnTo>
              <a:lnTo>
                <a:pt x="0" y="33683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6F6CA9-6089-4A54-B17F-9B8CC8958814}">
      <dsp:nvSpPr>
        <dsp:cNvPr id="0" name=""/>
        <dsp:cNvSpPr/>
      </dsp:nvSpPr>
      <dsp:spPr>
        <a:xfrm>
          <a:off x="3288773" y="293852"/>
          <a:ext cx="2689136" cy="131641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04DCD5-A2F3-47EE-A124-9886B048FD2C}">
      <dsp:nvSpPr>
        <dsp:cNvPr id="0" name=""/>
        <dsp:cNvSpPr/>
      </dsp:nvSpPr>
      <dsp:spPr>
        <a:xfrm>
          <a:off x="3288773" y="293852"/>
          <a:ext cx="2689136" cy="131641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8499AC-D277-405A-86B2-00CD03C602DB}">
      <dsp:nvSpPr>
        <dsp:cNvPr id="0" name=""/>
        <dsp:cNvSpPr/>
      </dsp:nvSpPr>
      <dsp:spPr>
        <a:xfrm>
          <a:off x="1944205" y="530806"/>
          <a:ext cx="5378272" cy="842502"/>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n-lt"/>
              <a:ea typeface="+mn-ea"/>
              <a:cs typeface="+mn-cs"/>
            </a:rPr>
            <a:t>Relaxation techniques</a:t>
          </a:r>
        </a:p>
      </dsp:txBody>
      <dsp:txXfrm>
        <a:off x="1944205" y="530806"/>
        <a:ext cx="5378272" cy="842502"/>
      </dsp:txXfrm>
    </dsp:sp>
    <dsp:sp modelId="{BB8307F5-AD21-4B00-95CD-8BD52440C4D6}">
      <dsp:nvSpPr>
        <dsp:cNvPr id="0" name=""/>
        <dsp:cNvSpPr/>
      </dsp:nvSpPr>
      <dsp:spPr>
        <a:xfrm>
          <a:off x="658809" y="2181446"/>
          <a:ext cx="1316410" cy="131641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FD4490-0113-423E-9AC3-3C6B13BEBBFA}">
      <dsp:nvSpPr>
        <dsp:cNvPr id="0" name=""/>
        <dsp:cNvSpPr/>
      </dsp:nvSpPr>
      <dsp:spPr>
        <a:xfrm>
          <a:off x="658809" y="2181446"/>
          <a:ext cx="1316410" cy="131641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44B7C3-FE61-4E66-9A0C-1705C5373E33}">
      <dsp:nvSpPr>
        <dsp:cNvPr id="0" name=""/>
        <dsp:cNvSpPr/>
      </dsp:nvSpPr>
      <dsp:spPr>
        <a:xfrm>
          <a:off x="604" y="2418399"/>
          <a:ext cx="2632820" cy="842502"/>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n-lt"/>
              <a:ea typeface="+mn-ea"/>
              <a:cs typeface="+mn-cs"/>
            </a:rPr>
            <a:t>Physical</a:t>
          </a:r>
        </a:p>
      </dsp:txBody>
      <dsp:txXfrm>
        <a:off x="604" y="2418399"/>
        <a:ext cx="2632820" cy="842502"/>
      </dsp:txXfrm>
    </dsp:sp>
    <dsp:sp modelId="{007C8920-D532-453F-98FA-EC5ECD7713BA}">
      <dsp:nvSpPr>
        <dsp:cNvPr id="0" name=""/>
        <dsp:cNvSpPr/>
      </dsp:nvSpPr>
      <dsp:spPr>
        <a:xfrm>
          <a:off x="3844522" y="2181446"/>
          <a:ext cx="1316410" cy="131641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FE7EEE-3B6E-4A10-912D-9FB844A18B11}">
      <dsp:nvSpPr>
        <dsp:cNvPr id="0" name=""/>
        <dsp:cNvSpPr/>
      </dsp:nvSpPr>
      <dsp:spPr>
        <a:xfrm>
          <a:off x="3844522" y="2181446"/>
          <a:ext cx="1316410" cy="131641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EFDEAD-DECC-42A8-93BE-9C3F7CA698F7}">
      <dsp:nvSpPr>
        <dsp:cNvPr id="0" name=""/>
        <dsp:cNvSpPr/>
      </dsp:nvSpPr>
      <dsp:spPr>
        <a:xfrm>
          <a:off x="3186317" y="2418399"/>
          <a:ext cx="2632820" cy="842502"/>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ea typeface="+mn-ea"/>
              <a:cs typeface="+mn-cs"/>
            </a:rPr>
            <a:t>Mental</a:t>
          </a:r>
          <a:endParaRPr lang="en-US" sz="3600" kern="1200" dirty="0">
            <a:latin typeface="+mn-lt"/>
            <a:ea typeface="+mn-ea"/>
            <a:cs typeface="+mn-cs"/>
          </a:endParaRPr>
        </a:p>
      </dsp:txBody>
      <dsp:txXfrm>
        <a:off x="3186317" y="2418399"/>
        <a:ext cx="2632820" cy="842502"/>
      </dsp:txXfrm>
    </dsp:sp>
    <dsp:sp modelId="{175604CB-A817-43C5-9205-D85035D7BAAE}">
      <dsp:nvSpPr>
        <dsp:cNvPr id="0" name=""/>
        <dsp:cNvSpPr/>
      </dsp:nvSpPr>
      <dsp:spPr>
        <a:xfrm>
          <a:off x="7030235" y="2181446"/>
          <a:ext cx="1316410" cy="131641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1E2A38-A3CF-447D-99F9-A2D7A11F515D}">
      <dsp:nvSpPr>
        <dsp:cNvPr id="0" name=""/>
        <dsp:cNvSpPr/>
      </dsp:nvSpPr>
      <dsp:spPr>
        <a:xfrm>
          <a:off x="7030235" y="2181446"/>
          <a:ext cx="1316410" cy="131641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B075CE-6185-4A0D-9AA9-CDDD7C8103E8}">
      <dsp:nvSpPr>
        <dsp:cNvPr id="0" name=""/>
        <dsp:cNvSpPr/>
      </dsp:nvSpPr>
      <dsp:spPr>
        <a:xfrm>
          <a:off x="6372029" y="2418399"/>
          <a:ext cx="2632820" cy="842502"/>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ea typeface="+mn-ea"/>
              <a:cs typeface="+mn-cs"/>
            </a:rPr>
            <a:t>Therapeutic</a:t>
          </a:r>
          <a:endParaRPr lang="en-US" sz="3600" kern="1200" dirty="0">
            <a:latin typeface="+mn-lt"/>
            <a:ea typeface="+mn-ea"/>
            <a:cs typeface="+mn-cs"/>
          </a:endParaRPr>
        </a:p>
      </dsp:txBody>
      <dsp:txXfrm>
        <a:off x="6372029" y="2418399"/>
        <a:ext cx="2632820" cy="84250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13C29-0CB6-439E-A79B-C6F401FD2E3D}"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3B74D-6D45-4246-A232-7FFAE22B1AA4}" type="slidenum">
              <a:rPr lang="en-US" smtClean="0"/>
              <a:t>‹#›</a:t>
            </a:fld>
            <a:endParaRPr lang="en-US"/>
          </a:p>
        </p:txBody>
      </p:sp>
    </p:spTree>
    <p:extLst>
      <p:ext uri="{BB962C8B-B14F-4D97-AF65-F5344CB8AC3E}">
        <p14:creationId xmlns:p14="http://schemas.microsoft.com/office/powerpoint/2010/main" val="209158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3B74D-6D45-4246-A232-7FFAE22B1AA4}" type="slidenum">
              <a:rPr lang="en-US" smtClean="0"/>
              <a:t>1</a:t>
            </a:fld>
            <a:endParaRPr lang="en-US"/>
          </a:p>
        </p:txBody>
      </p:sp>
    </p:spTree>
    <p:extLst>
      <p:ext uri="{BB962C8B-B14F-4D97-AF65-F5344CB8AC3E}">
        <p14:creationId xmlns:p14="http://schemas.microsoft.com/office/powerpoint/2010/main" val="357285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B3506D7F-24F9-4B7C-8A63-F01B20FB429D}" type="datetimeFigureOut">
              <a:rPr lang="en-US" smtClean="0"/>
              <a:t>1/19/2022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358753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FEE66-474C-432E-B97C-ACC91652B18F}" type="slidenum">
              <a:rPr lang="en-US" smtClean="0"/>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90410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3506D7F-24F9-4B7C-8A63-F01B20FB429D}"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FEE66-474C-432E-B97C-ACC91652B18F}" type="slidenum">
              <a:rPr lang="en-US" smtClean="0"/>
              <a:t>‹#›</a:t>
            </a:fld>
            <a:endParaRPr lang="en-US"/>
          </a:p>
        </p:txBody>
      </p:sp>
    </p:spTree>
    <p:extLst>
      <p:ext uri="{BB962C8B-B14F-4D97-AF65-F5344CB8AC3E}">
        <p14:creationId xmlns:p14="http://schemas.microsoft.com/office/powerpoint/2010/main" val="153923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B3506D7F-24F9-4B7C-8A63-F01B20FB429D}"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FEE66-474C-432E-B97C-ACC91652B18F}" type="slidenum">
              <a:rPr lang="en-US" smtClean="0"/>
              <a:t>‹#›</a:t>
            </a:fld>
            <a:endParaRPr lang="en-US"/>
          </a:p>
        </p:txBody>
      </p:sp>
    </p:spTree>
    <p:extLst>
      <p:ext uri="{BB962C8B-B14F-4D97-AF65-F5344CB8AC3E}">
        <p14:creationId xmlns:p14="http://schemas.microsoft.com/office/powerpoint/2010/main" val="182424254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08124" y="3733801"/>
            <a:ext cx="4340352"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855200" y="6423586"/>
            <a:ext cx="2049929" cy="365125"/>
          </a:xfrm>
        </p:spPr>
        <p:txBody>
          <a:body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273429764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855200" y="6423586"/>
            <a:ext cx="2049929" cy="365125"/>
          </a:xfrm>
        </p:spPr>
        <p:txBody>
          <a:body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9F5FEE66-474C-432E-B97C-ACC91652B18F}" type="slidenum">
              <a:rPr lang="en-US" smtClean="0"/>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1091527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FEE66-474C-432E-B97C-ACC91652B18F}" type="slidenum">
              <a:rPr lang="en-US" smtClean="0"/>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3396998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F5FEE66-474C-432E-B97C-ACC91652B18F}" type="slidenum">
              <a:rPr lang="en-US" smtClean="0"/>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122375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9F5FEE66-474C-432E-B97C-ACC91652B18F}" type="slidenum">
              <a:rPr lang="en-US" smtClean="0"/>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3849490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855200" y="6423586"/>
            <a:ext cx="2049929" cy="365125"/>
          </a:xfrm>
        </p:spPr>
        <p:txBody>
          <a:body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9F5FEE66-474C-432E-B97C-ACC91652B18F}" type="slidenum">
              <a:rPr lang="en-US" smtClean="0"/>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2085941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3506D7F-24F9-4B7C-8A63-F01B20FB429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FEE66-474C-432E-B97C-ACC91652B18F}" type="slidenum">
              <a:rPr lang="en-US" smtClean="0"/>
              <a:t>‹#›</a:t>
            </a:fld>
            <a:endParaRPr lang="en-US"/>
          </a:p>
        </p:txBody>
      </p:sp>
    </p:spTree>
    <p:extLst>
      <p:ext uri="{BB962C8B-B14F-4D97-AF65-F5344CB8AC3E}">
        <p14:creationId xmlns:p14="http://schemas.microsoft.com/office/powerpoint/2010/main" val="199932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3506D7F-24F9-4B7C-8A63-F01B20FB429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FEE66-474C-432E-B97C-ACC91652B18F}" type="slidenum">
              <a:rPr lang="en-US" smtClean="0"/>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3799222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3506D7F-24F9-4B7C-8A63-F01B20FB429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FEE66-474C-432E-B97C-ACC91652B18F}" type="slidenum">
              <a:rPr lang="en-US" smtClean="0"/>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extLst>
      <p:ext uri="{BB962C8B-B14F-4D97-AF65-F5344CB8AC3E}">
        <p14:creationId xmlns:p14="http://schemas.microsoft.com/office/powerpoint/2010/main" val="301992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3506D7F-24F9-4B7C-8A63-F01B20FB429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FEE66-474C-432E-B97C-ACC91652B18F}" type="slidenum">
              <a:rPr lang="en-US" smtClean="0"/>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296795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B3506D7F-24F9-4B7C-8A63-F01B20FB429D}" type="datetimeFigureOut">
              <a:rPr lang="en-US" smtClean="0"/>
              <a:t>1/19/2022</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27118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B3506D7F-24F9-4B7C-8A63-F01B20FB429D}" type="datetimeFigureOut">
              <a:rPr lang="en-US" smtClean="0"/>
              <a:t>1/19/2022</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9F5FEE66-474C-432E-B97C-ACC91652B18F}" type="slidenum">
              <a:rPr lang="en-US" smtClean="0"/>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414618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FEE66-474C-432E-B97C-ACC91652B18F}" type="slidenum">
              <a:rPr lang="en-US" smtClean="0"/>
              <a:t>‹#›</a:t>
            </a:fld>
            <a:endParaRPr lang="en-US"/>
          </a:p>
        </p:txBody>
      </p:sp>
    </p:spTree>
    <p:extLst>
      <p:ext uri="{BB962C8B-B14F-4D97-AF65-F5344CB8AC3E}">
        <p14:creationId xmlns:p14="http://schemas.microsoft.com/office/powerpoint/2010/main" val="304989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3506D7F-24F9-4B7C-8A63-F01B20FB429D}"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FEE66-474C-432E-B97C-ACC91652B18F}" type="slidenum">
              <a:rPr lang="en-US" smtClean="0"/>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68668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Slide Number Placeholder 6"/>
          <p:cNvSpPr>
            <a:spLocks noGrp="1"/>
          </p:cNvSpPr>
          <p:nvPr>
            <p:ph type="sldNum" sz="quarter" idx="12"/>
          </p:nvPr>
        </p:nvSpPr>
        <p:spPr>
          <a:xfrm>
            <a:off x="11074400" y="242235"/>
            <a:ext cx="738717" cy="365125"/>
          </a:xfrm>
        </p:spPr>
        <p:txBody>
          <a:bodyPr/>
          <a:lstStyle/>
          <a:p>
            <a:fld id="{9F5FEE66-474C-432E-B97C-ACC91652B18F}" type="slidenum">
              <a:rPr lang="en-US" smtClean="0"/>
              <a:t>‹#›</a:t>
            </a:fld>
            <a:endParaRPr lang="en-US"/>
          </a:p>
        </p:txBody>
      </p:sp>
    </p:spTree>
    <p:extLst>
      <p:ext uri="{BB962C8B-B14F-4D97-AF65-F5344CB8AC3E}">
        <p14:creationId xmlns:p14="http://schemas.microsoft.com/office/powerpoint/2010/main" val="343061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3506D7F-24F9-4B7C-8A63-F01B20FB429D}"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FEE66-474C-432E-B97C-ACC91652B18F}" type="slidenum">
              <a:rPr lang="en-US" smtClean="0"/>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47405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3506D7F-24F9-4B7C-8A63-F01B20FB429D}" type="datetimeFigureOut">
              <a:rPr lang="en-US" smtClean="0"/>
              <a:t>1/19/2022</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9F5FEE66-474C-432E-B97C-ACC91652B18F}" type="slidenum">
              <a:rPr lang="en-US" smtClean="0"/>
              <a:t>‹#›</a:t>
            </a:fld>
            <a:endParaRPr lang="en-US"/>
          </a:p>
        </p:txBody>
      </p:sp>
    </p:spTree>
    <p:extLst>
      <p:ext uri="{BB962C8B-B14F-4D97-AF65-F5344CB8AC3E}">
        <p14:creationId xmlns:p14="http://schemas.microsoft.com/office/powerpoint/2010/main" val="36077630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139650"/>
          </a:xfrm>
          <a:prstGeom prst="rect">
            <a:avLst/>
          </a:prstGeom>
        </p:spPr>
      </p:pic>
      <p:pic>
        <p:nvPicPr>
          <p:cNvPr id="14" name="Picture 13"/>
          <p:cNvPicPr>
            <a:picLocks noChangeAspect="1"/>
          </p:cNvPicPr>
          <p:nvPr/>
        </p:nvPicPr>
        <p:blipFill>
          <a:blip r:embed="rId4"/>
          <a:stretch>
            <a:fillRect/>
          </a:stretch>
        </p:blipFill>
        <p:spPr>
          <a:xfrm>
            <a:off x="130629" y="132408"/>
            <a:ext cx="3865199" cy="1298561"/>
          </a:xfrm>
          <a:prstGeom prst="rect">
            <a:avLst/>
          </a:prstGeom>
        </p:spPr>
      </p:pic>
      <p:sp>
        <p:nvSpPr>
          <p:cNvPr id="16" name="TextBox 15"/>
          <p:cNvSpPr txBox="1"/>
          <p:nvPr/>
        </p:nvSpPr>
        <p:spPr>
          <a:xfrm>
            <a:off x="4426857" y="4679102"/>
            <a:ext cx="2917371" cy="1323439"/>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Psychology </a:t>
            </a:r>
          </a:p>
          <a:p>
            <a:pPr algn="just"/>
            <a:r>
              <a:rPr lang="en-US" sz="4000" b="1" dirty="0">
                <a:latin typeface="Times New Roman" panose="02020603050405020304" pitchFamily="18" charset="0"/>
                <a:cs typeface="Times New Roman" panose="02020603050405020304" pitchFamily="18" charset="0"/>
              </a:rPr>
              <a:t>For Nursing </a:t>
            </a:r>
          </a:p>
        </p:txBody>
      </p:sp>
      <p:sp>
        <p:nvSpPr>
          <p:cNvPr id="17" name="TextBox 16"/>
          <p:cNvSpPr txBox="1"/>
          <p:nvPr/>
        </p:nvSpPr>
        <p:spPr>
          <a:xfrm>
            <a:off x="2029030" y="5903939"/>
            <a:ext cx="4534395" cy="923330"/>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Relaxation </a:t>
            </a:r>
          </a:p>
        </p:txBody>
      </p:sp>
      <p:sp>
        <p:nvSpPr>
          <p:cNvPr id="18" name="TextBox 17"/>
          <p:cNvSpPr txBox="1"/>
          <p:nvPr/>
        </p:nvSpPr>
        <p:spPr>
          <a:xfrm>
            <a:off x="7895771" y="6150114"/>
            <a:ext cx="429622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Assist. </a:t>
            </a:r>
            <a:r>
              <a:rPr lang="en-US" sz="2400" b="1" dirty="0" err="1">
                <a:latin typeface="Times New Roman" panose="02020603050405020304" pitchFamily="18" charset="0"/>
                <a:cs typeface="Times New Roman" panose="02020603050405020304" pitchFamily="18" charset="0"/>
              </a:rPr>
              <a:t>Lec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Doaa</a:t>
            </a:r>
            <a:r>
              <a:rPr lang="en-US" sz="2400" b="1" dirty="0">
                <a:latin typeface="Times New Roman" panose="02020603050405020304" pitchFamily="18" charset="0"/>
                <a:cs typeface="Times New Roman" panose="02020603050405020304" pitchFamily="18" charset="0"/>
              </a:rPr>
              <a:t> M. </a:t>
            </a:r>
            <a:r>
              <a:rPr lang="en-US" sz="2400" b="1" dirty="0" err="1">
                <a:latin typeface="Times New Roman" panose="02020603050405020304" pitchFamily="18" charset="0"/>
                <a:cs typeface="Times New Roman" panose="02020603050405020304" pitchFamily="18" charset="0"/>
              </a:rPr>
              <a:t>Bachi</a:t>
            </a:r>
            <a:r>
              <a:rPr lang="en-US" sz="2400" b="1" dirty="0">
                <a:latin typeface="Times New Roman" panose="02020603050405020304" pitchFamily="18" charset="0"/>
                <a:cs typeface="Times New Roman" panose="02020603050405020304" pitchFamily="18" charset="0"/>
              </a:rPr>
              <a:t> </a:t>
            </a:r>
          </a:p>
        </p:txBody>
      </p:sp>
      <p:sp>
        <p:nvSpPr>
          <p:cNvPr id="2" name="Rectangle 1"/>
          <p:cNvSpPr/>
          <p:nvPr/>
        </p:nvSpPr>
        <p:spPr>
          <a:xfrm>
            <a:off x="4296228" y="4824559"/>
            <a:ext cx="130629" cy="10325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1986" t="15048" r="23071" b="53115"/>
          <a:stretch/>
        </p:blipFill>
        <p:spPr>
          <a:xfrm>
            <a:off x="824914" y="4562673"/>
            <a:ext cx="3587429" cy="1195809"/>
          </a:xfrm>
          <a:prstGeom prst="rect">
            <a:avLst/>
          </a:prstGeom>
        </p:spPr>
      </p:pic>
    </p:spTree>
    <p:extLst>
      <p:ext uri="{BB962C8B-B14F-4D97-AF65-F5344CB8AC3E}">
        <p14:creationId xmlns:p14="http://schemas.microsoft.com/office/powerpoint/2010/main" val="276117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858497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952082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8" y="406400"/>
            <a:ext cx="9587970" cy="1163782"/>
          </a:xfrm>
        </p:spPr>
        <p:txBody>
          <a:bodyPr>
            <a:normAutofit/>
          </a:bodyPr>
          <a:lstStyle/>
          <a:p>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3.Meditation</a:t>
            </a:r>
          </a:p>
        </p:txBody>
      </p:sp>
      <p:sp>
        <p:nvSpPr>
          <p:cNvPr id="3" name="Content Placeholder 2"/>
          <p:cNvSpPr>
            <a:spLocks noGrp="1"/>
          </p:cNvSpPr>
          <p:nvPr>
            <p:ph idx="1"/>
          </p:nvPr>
        </p:nvSpPr>
        <p:spPr>
          <a:xfrm>
            <a:off x="381990" y="1761450"/>
            <a:ext cx="11577781" cy="3424107"/>
          </a:xfrm>
        </p:spPr>
        <p:txBody>
          <a:bodyPr>
            <a:noAutofit/>
          </a:bodyPr>
          <a:lstStyle/>
          <a:p>
            <a:pPr algn="just">
              <a:lnSpc>
                <a:spcPct val="150000"/>
              </a:lnSpc>
            </a:pPr>
            <a:r>
              <a:rPr lang="en-US" sz="3200" cap="none" dirty="0">
                <a:solidFill>
                  <a:schemeClr val="tx1"/>
                </a:solidFill>
                <a:cs typeface="Times New Roman" panose="02020603050405020304" pitchFamily="18" charset="0"/>
              </a:rPr>
              <a:t>Is a practice where an individual uses a technique – such as mindfulness, or focusing the mind on a particular object, thought, or activity – to train attention and awareness, and achieve a mentally clear and emotionally calm and stable state</a:t>
            </a:r>
          </a:p>
        </p:txBody>
      </p:sp>
    </p:spTree>
    <p:extLst>
      <p:ext uri="{BB962C8B-B14F-4D97-AF65-F5344CB8AC3E}">
        <p14:creationId xmlns:p14="http://schemas.microsoft.com/office/powerpoint/2010/main" val="175296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32816"/>
            <a:ext cx="12067967" cy="4779817"/>
          </a:xfrm>
        </p:spPr>
        <p:txBody>
          <a:bodyPr>
            <a:noAutofit/>
          </a:bodyPr>
          <a:lstStyle/>
          <a:p>
            <a:pPr algn="just">
              <a:lnSpc>
                <a:spcPct val="150000"/>
              </a:lnSpc>
            </a:pPr>
            <a:r>
              <a:rPr lang="en-US" sz="2800" cap="none" dirty="0">
                <a:solidFill>
                  <a:schemeClr val="tx1"/>
                </a:solidFill>
                <a:cs typeface="Times New Roman" panose="02020603050405020304" pitchFamily="18" charset="0"/>
              </a:rPr>
              <a:t>Sit comfortably in a quiet spot. Close your eyes if you like. Breathe in through your nose. As you exhale, say the word ‘one’ silently to yourself. You might like to focus on the sound you make exhaling (like the </a:t>
            </a:r>
            <a:r>
              <a:rPr lang="en-US" sz="2800" cap="none" dirty="0" err="1">
                <a:solidFill>
                  <a:schemeClr val="tx1"/>
                </a:solidFill>
                <a:cs typeface="Times New Roman" panose="02020603050405020304" pitchFamily="18" charset="0"/>
              </a:rPr>
              <a:t>sanskrit</a:t>
            </a:r>
            <a:r>
              <a:rPr lang="en-US" sz="2800" cap="none" dirty="0">
                <a:solidFill>
                  <a:schemeClr val="tx1"/>
                </a:solidFill>
                <a:cs typeface="Times New Roman" panose="02020603050405020304" pitchFamily="18" charset="0"/>
              </a:rPr>
              <a:t> word ‘om’). Or, if your eyes are open, focus on an object, exploring its </a:t>
            </a:r>
            <a:r>
              <a:rPr lang="en-US" sz="2800" cap="none" dirty="0" err="1">
                <a:solidFill>
                  <a:schemeClr val="tx1"/>
                </a:solidFill>
                <a:cs typeface="Times New Roman" panose="02020603050405020304" pitchFamily="18" charset="0"/>
              </a:rPr>
              <a:t>colours</a:t>
            </a:r>
            <a:r>
              <a:rPr lang="en-US" sz="2800" cap="none" dirty="0">
                <a:solidFill>
                  <a:schemeClr val="tx1"/>
                </a:solidFill>
                <a:cs typeface="Times New Roman" panose="02020603050405020304" pitchFamily="18" charset="0"/>
              </a:rPr>
              <a:t> and textures. Spend at least 10 minutes meditating, but stay focused</a:t>
            </a:r>
          </a:p>
        </p:txBody>
      </p:sp>
      <p:pic>
        <p:nvPicPr>
          <p:cNvPr id="4" name="Picture 3"/>
          <p:cNvPicPr/>
          <p:nvPr/>
        </p:nvPicPr>
        <p:blipFill>
          <a:blip r:embed="rId2"/>
          <a:stretch>
            <a:fillRect/>
          </a:stretch>
        </p:blipFill>
        <p:spPr>
          <a:xfrm>
            <a:off x="0" y="0"/>
            <a:ext cx="4018553" cy="2061845"/>
          </a:xfrm>
          <a:prstGeom prst="rect">
            <a:avLst/>
          </a:prstGeom>
        </p:spPr>
      </p:pic>
    </p:spTree>
    <p:extLst>
      <p:ext uri="{BB962C8B-B14F-4D97-AF65-F5344CB8AC3E}">
        <p14:creationId xmlns:p14="http://schemas.microsoft.com/office/powerpoint/2010/main" val="23021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37134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974" y="27784"/>
            <a:ext cx="4226261" cy="1596177"/>
          </a:xfrm>
        </p:spPr>
        <p:txBody>
          <a:bodyPr>
            <a:normAutofit/>
          </a:bodyPr>
          <a:lstStyle/>
          <a:p>
            <a:pPr>
              <a:lnSpc>
                <a:spcPct val="150000"/>
              </a:lnSpc>
            </a:pPr>
            <a:r>
              <a:rPr lang="en-US" sz="4400" b="1" dirty="0">
                <a:ln w="22225">
                  <a:solidFill>
                    <a:schemeClr val="accent2"/>
                  </a:solidFill>
                  <a:prstDash val="solid"/>
                </a:ln>
                <a:solidFill>
                  <a:schemeClr val="accent2">
                    <a:lumMod val="40000"/>
                    <a:lumOff val="60000"/>
                  </a:schemeClr>
                </a:solidFill>
              </a:rPr>
              <a:t>4. Hypnosis</a:t>
            </a:r>
          </a:p>
        </p:txBody>
      </p:sp>
      <p:sp>
        <p:nvSpPr>
          <p:cNvPr id="3" name="Content Placeholder 2"/>
          <p:cNvSpPr>
            <a:spLocks noGrp="1"/>
          </p:cNvSpPr>
          <p:nvPr>
            <p:ph idx="1"/>
          </p:nvPr>
        </p:nvSpPr>
        <p:spPr>
          <a:xfrm>
            <a:off x="4847770" y="1826767"/>
            <a:ext cx="7011720" cy="4515976"/>
          </a:xfrm>
        </p:spPr>
        <p:txBody>
          <a:bodyPr>
            <a:normAutofit/>
          </a:bodyPr>
          <a:lstStyle/>
          <a:p>
            <a:pPr algn="just">
              <a:lnSpc>
                <a:spcPct val="150000"/>
              </a:lnSpc>
            </a:pPr>
            <a:r>
              <a:rPr lang="en-US" sz="3600" cap="none" dirty="0">
                <a:solidFill>
                  <a:schemeClr val="tx1"/>
                </a:solidFill>
                <a:cs typeface="Times New Roman" panose="02020603050405020304" pitchFamily="18" charset="0"/>
              </a:rPr>
              <a:t>Hypnosis is a human condition involving focused attention, reduced peripheral awareness, and an enhanced capacity to respond to suggestion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785"/>
            <a:ext cx="4847771" cy="6830215"/>
          </a:xfrm>
          <a:prstGeom prst="rect">
            <a:avLst/>
          </a:prstGeom>
        </p:spPr>
      </p:pic>
    </p:spTree>
    <p:extLst>
      <p:ext uri="{BB962C8B-B14F-4D97-AF65-F5344CB8AC3E}">
        <p14:creationId xmlns:p14="http://schemas.microsoft.com/office/powerpoint/2010/main" val="30791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1" y="186388"/>
            <a:ext cx="6747131" cy="1141008"/>
          </a:xfrm>
        </p:spPr>
        <p:txBody>
          <a:bodyPr>
            <a:noAutofit/>
          </a:bodyPr>
          <a:lstStyle/>
          <a:p>
            <a:pPr algn="just">
              <a:lnSpc>
                <a:spcPct val="150000"/>
              </a:lnSpc>
            </a:pPr>
            <a:r>
              <a:rPr lang="en-US" sz="4000" b="1" dirty="0">
                <a:ln w="22225">
                  <a:solidFill>
                    <a:schemeClr val="accent2"/>
                  </a:solidFill>
                  <a:prstDash val="solid"/>
                </a:ln>
                <a:solidFill>
                  <a:schemeClr val="accent2">
                    <a:lumMod val="40000"/>
                    <a:lumOff val="60000"/>
                  </a:schemeClr>
                </a:solidFill>
              </a:rPr>
              <a:t>5.Creative Visualization</a:t>
            </a:r>
          </a:p>
        </p:txBody>
      </p:sp>
      <p:sp>
        <p:nvSpPr>
          <p:cNvPr id="3" name="Content Placeholder 2"/>
          <p:cNvSpPr>
            <a:spLocks noGrp="1"/>
          </p:cNvSpPr>
          <p:nvPr>
            <p:ph idx="1"/>
          </p:nvPr>
        </p:nvSpPr>
        <p:spPr>
          <a:xfrm>
            <a:off x="4572001" y="1662545"/>
            <a:ext cx="7445827" cy="5195455"/>
          </a:xfrm>
        </p:spPr>
        <p:txBody>
          <a:bodyPr>
            <a:normAutofit fontScale="92500" lnSpcReduction="10000"/>
          </a:bodyPr>
          <a:lstStyle/>
          <a:p>
            <a:pPr algn="just">
              <a:lnSpc>
                <a:spcPct val="150000"/>
              </a:lnSpc>
            </a:pPr>
            <a:r>
              <a:rPr lang="en-US" sz="2800" cap="none" dirty="0">
                <a:solidFill>
                  <a:schemeClr val="tx1"/>
                </a:solidFill>
                <a:cs typeface="Times New Roman" panose="02020603050405020304" pitchFamily="18" charset="0"/>
              </a:rPr>
              <a:t>This is a technique where you imagine a scene, place or situation you regard as safe, restful, and happy. Sit comfortably in a quiet place. Breathe gently through your nose, eyes closed. Picture in your mind the place you like – a forest, the beach, a field. Try and smell the aromas, taste the air, hear the sounds. Feel your body relax. Continue for at least 10 minutes.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2000" cy="6858000"/>
          </a:xfrm>
          <a:prstGeom prst="rect">
            <a:avLst/>
          </a:prstGeom>
        </p:spPr>
      </p:pic>
    </p:spTree>
    <p:extLst>
      <p:ext uri="{BB962C8B-B14F-4D97-AF65-F5344CB8AC3E}">
        <p14:creationId xmlns:p14="http://schemas.microsoft.com/office/powerpoint/2010/main" val="155635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629" y="327571"/>
            <a:ext cx="5514734" cy="933193"/>
          </a:xfrm>
        </p:spPr>
        <p:txBody>
          <a:bodyPr>
            <a:normAutofit/>
          </a:bodyPr>
          <a:lstStyle/>
          <a:p>
            <a:r>
              <a:rPr lang="en-US" sz="4000" b="1" dirty="0">
                <a:ln w="22225">
                  <a:solidFill>
                    <a:schemeClr val="accent2"/>
                  </a:solidFill>
                  <a:prstDash val="solid"/>
                </a:ln>
                <a:solidFill>
                  <a:schemeClr val="accent2">
                    <a:lumMod val="40000"/>
                    <a:lumOff val="60000"/>
                  </a:schemeClr>
                </a:solidFill>
              </a:rPr>
              <a:t>6.Mandala</a:t>
            </a:r>
            <a:r>
              <a:rPr lang="en-US" sz="4400" b="1" dirty="0">
                <a:ln w="22225">
                  <a:solidFill>
                    <a:schemeClr val="accent2"/>
                  </a:solidFill>
                  <a:prstDash val="solid"/>
                </a:ln>
                <a:solidFill>
                  <a:schemeClr val="accent2">
                    <a:lumMod val="40000"/>
                    <a:lumOff val="60000"/>
                  </a:schemeClr>
                </a:solidFill>
              </a:rPr>
              <a:t> Circles</a:t>
            </a:r>
          </a:p>
        </p:txBody>
      </p:sp>
      <p:sp>
        <p:nvSpPr>
          <p:cNvPr id="3" name="Content Placeholder 2"/>
          <p:cNvSpPr>
            <a:spLocks noGrp="1"/>
          </p:cNvSpPr>
          <p:nvPr>
            <p:ph idx="1"/>
          </p:nvPr>
        </p:nvSpPr>
        <p:spPr>
          <a:xfrm>
            <a:off x="5210629" y="1081258"/>
            <a:ext cx="6850742" cy="4352363"/>
          </a:xfrm>
        </p:spPr>
        <p:txBody>
          <a:bodyPr>
            <a:noAutofit/>
          </a:bodyPr>
          <a:lstStyle/>
          <a:p>
            <a:pPr algn="just">
              <a:lnSpc>
                <a:spcPct val="150000"/>
              </a:lnSpc>
            </a:pPr>
            <a:r>
              <a:rPr lang="en-US" sz="2800" cap="none" dirty="0">
                <a:solidFill>
                  <a:schemeClr val="tx1"/>
                </a:solidFill>
                <a:cs typeface="Times New Roman" panose="02020603050405020304" pitchFamily="18" charset="0"/>
              </a:rPr>
              <a:t>This is a drawing technique to calm the mind. Bring a pencil/s and paper to a quiet place. Draw a large circle. Now, be prepared to keep drawing for at least 10 minutes. Start filling the circle with whatever you like – spirals, patterns, running-writing – but don’t let the pencil leave the paper unless you’re changing colors.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5" y="1260764"/>
            <a:ext cx="5123544" cy="5386779"/>
          </a:xfrm>
          <a:prstGeom prst="rect">
            <a:avLst/>
          </a:prstGeom>
        </p:spPr>
      </p:pic>
    </p:spTree>
    <p:extLst>
      <p:ext uri="{BB962C8B-B14F-4D97-AF65-F5344CB8AC3E}">
        <p14:creationId xmlns:p14="http://schemas.microsoft.com/office/powerpoint/2010/main" val="40331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554" y="364515"/>
            <a:ext cx="3754582" cy="1596177"/>
          </a:xfrm>
        </p:spPr>
        <p:txBody>
          <a:bodyPr>
            <a:normAutofit/>
          </a:bodyPr>
          <a:lstStyle/>
          <a:p>
            <a:pPr algn="l"/>
            <a:r>
              <a:rPr lang="en-US" sz="4400" b="1" dirty="0">
                <a:ln w="22225">
                  <a:solidFill>
                    <a:schemeClr val="accent2"/>
                  </a:solidFill>
                  <a:prstDash val="solid"/>
                </a:ln>
                <a:solidFill>
                  <a:schemeClr val="accent2">
                    <a:lumMod val="40000"/>
                    <a:lumOff val="60000"/>
                  </a:schemeClr>
                </a:solidFill>
              </a:rPr>
              <a:t>7. Massage</a:t>
            </a:r>
          </a:p>
        </p:txBody>
      </p:sp>
      <p:sp>
        <p:nvSpPr>
          <p:cNvPr id="3" name="Content Placeholder 2"/>
          <p:cNvSpPr>
            <a:spLocks noGrp="1"/>
          </p:cNvSpPr>
          <p:nvPr>
            <p:ph idx="1"/>
          </p:nvPr>
        </p:nvSpPr>
        <p:spPr>
          <a:xfrm>
            <a:off x="4571999" y="1960692"/>
            <a:ext cx="7251205" cy="4657822"/>
          </a:xfrm>
        </p:spPr>
        <p:txBody>
          <a:bodyPr>
            <a:normAutofit fontScale="92500" lnSpcReduction="10000"/>
          </a:bodyPr>
          <a:lstStyle/>
          <a:p>
            <a:pPr algn="just">
              <a:lnSpc>
                <a:spcPct val="150000"/>
              </a:lnSpc>
            </a:pPr>
            <a:r>
              <a:rPr lang="en-US" sz="3200" cap="none" dirty="0">
                <a:solidFill>
                  <a:schemeClr val="tx1"/>
                </a:solidFill>
                <a:cs typeface="Times New Roman" panose="02020603050405020304" pitchFamily="18" charset="0"/>
              </a:rPr>
              <a:t>. Massage therapy is another effective way to provide relief from chronic pain. Most massage therapists will provide massage to the affected area as well as the whole body with the goal to relieve muscle pain as well as improve circulation</a:t>
            </a:r>
          </a:p>
        </p:txBody>
      </p:sp>
      <p:pic>
        <p:nvPicPr>
          <p:cNvPr id="5" name="Picture 4"/>
          <p:cNvPicPr/>
          <p:nvPr/>
        </p:nvPicPr>
        <p:blipFill>
          <a:blip r:embed="rId2"/>
          <a:stretch>
            <a:fillRect/>
          </a:stretch>
        </p:blipFill>
        <p:spPr>
          <a:xfrm>
            <a:off x="169454" y="130628"/>
            <a:ext cx="4228374" cy="6487886"/>
          </a:xfrm>
          <a:prstGeom prst="rect">
            <a:avLst/>
          </a:prstGeom>
        </p:spPr>
      </p:pic>
    </p:spTree>
    <p:extLst>
      <p:ext uri="{BB962C8B-B14F-4D97-AF65-F5344CB8AC3E}">
        <p14:creationId xmlns:p14="http://schemas.microsoft.com/office/powerpoint/2010/main" val="42437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883" y="930524"/>
            <a:ext cx="11313460" cy="2712562"/>
          </a:xfrm>
        </p:spPr>
        <p:txBody>
          <a:bodyPr>
            <a:noAutofit/>
          </a:bodyPr>
          <a:lstStyle/>
          <a:p>
            <a:pPr algn="just"/>
            <a:r>
              <a:rPr lang="en-US" sz="2400" dirty="0">
                <a:solidFill>
                  <a:schemeClr val="tx1"/>
                </a:solidFill>
              </a:rPr>
              <a:t>Yoga is an ancient system of breathing practice, physical exercise, and postures and meditation intended to integrate the practitioner’s body, mind, and spirit.</a:t>
            </a:r>
          </a:p>
          <a:p>
            <a:pPr algn="just"/>
            <a:r>
              <a:rPr lang="en-US" sz="2400" dirty="0">
                <a:solidFill>
                  <a:schemeClr val="tx1"/>
                </a:solidFill>
              </a:rPr>
              <a:t>Yoga uses combination of physical postures (</a:t>
            </a:r>
            <a:r>
              <a:rPr lang="en-US" sz="2400" dirty="0" err="1">
                <a:solidFill>
                  <a:schemeClr val="tx1"/>
                </a:solidFill>
              </a:rPr>
              <a:t>asanas</a:t>
            </a:r>
            <a:r>
              <a:rPr lang="en-US" sz="2400" dirty="0">
                <a:solidFill>
                  <a:schemeClr val="tx1"/>
                </a:solidFill>
              </a:rPr>
              <a:t>), breathing techniques (</a:t>
            </a:r>
            <a:r>
              <a:rPr lang="en-US" sz="2400" dirty="0" err="1">
                <a:solidFill>
                  <a:schemeClr val="tx1"/>
                </a:solidFill>
              </a:rPr>
              <a:t>pranayamas</a:t>
            </a:r>
            <a:r>
              <a:rPr lang="en-US" sz="2400" dirty="0">
                <a:solidFill>
                  <a:schemeClr val="tx1"/>
                </a:solidFill>
              </a:rPr>
              <a:t>) and meditation to promote relaxation and enhance the flow of vital energy called </a:t>
            </a:r>
            <a:r>
              <a:rPr lang="en-US" sz="2400" dirty="0" err="1">
                <a:solidFill>
                  <a:schemeClr val="tx1"/>
                </a:solidFill>
              </a:rPr>
              <a:t>prana</a:t>
            </a:r>
            <a:r>
              <a:rPr lang="en-US" sz="2400" dirty="0">
                <a:solidFill>
                  <a:schemeClr val="tx1"/>
                </a:solidFill>
              </a:rPr>
              <a:t>. • </a:t>
            </a:r>
          </a:p>
          <a:p>
            <a:pPr algn="just"/>
            <a:r>
              <a:rPr lang="en-US" sz="2400" dirty="0">
                <a:solidFill>
                  <a:schemeClr val="tx1"/>
                </a:solidFill>
              </a:rPr>
              <a:t>It is essential for a nurse to have baseline information and awareness of yoga which is purely Indian in origin.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13942"/>
            <a:ext cx="12192000" cy="2344057"/>
          </a:xfrm>
          <a:prstGeom prst="rect">
            <a:avLst/>
          </a:prstGeom>
        </p:spPr>
      </p:pic>
      <p:sp>
        <p:nvSpPr>
          <p:cNvPr id="2" name="Title 1"/>
          <p:cNvSpPr>
            <a:spLocks noGrp="1"/>
          </p:cNvSpPr>
          <p:nvPr>
            <p:ph type="title"/>
          </p:nvPr>
        </p:nvSpPr>
        <p:spPr>
          <a:xfrm>
            <a:off x="3831770" y="0"/>
            <a:ext cx="3135087" cy="698295"/>
          </a:xfrm>
        </p:spPr>
        <p:txBody>
          <a:bodyPr/>
          <a:lstStyle/>
          <a:p>
            <a:r>
              <a:rPr lang="en-US" sz="4000" b="1" dirty="0">
                <a:ln w="22225">
                  <a:solidFill>
                    <a:schemeClr val="accent2"/>
                  </a:solidFill>
                  <a:prstDash val="solid"/>
                </a:ln>
                <a:solidFill>
                  <a:schemeClr val="tx1"/>
                </a:solidFill>
              </a:rPr>
              <a:t>8. YOGA</a:t>
            </a:r>
          </a:p>
        </p:txBody>
      </p:sp>
    </p:spTree>
    <p:extLst>
      <p:ext uri="{BB962C8B-B14F-4D97-AF65-F5344CB8AC3E}">
        <p14:creationId xmlns:p14="http://schemas.microsoft.com/office/powerpoint/2010/main" val="285172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732318" y="1600200"/>
            <a:ext cx="7358082" cy="2585323"/>
          </a:xfrm>
          <a:prstGeom prst="rect">
            <a:avLst/>
          </a:prstGeom>
          <a:noFill/>
        </p:spPr>
        <p:txBody>
          <a:bodyPr wrap="square" rtlCol="0">
            <a:spAutoFit/>
          </a:bodyPr>
          <a:lstStyle/>
          <a:p>
            <a:pPr algn="just">
              <a:lnSpc>
                <a:spcPct val="150000"/>
              </a:lnSpc>
            </a:pPr>
            <a:r>
              <a:rPr lang="en-US" sz="3600" b="1" dirty="0">
                <a:cs typeface="Times New Roman" panose="02020603050405020304" pitchFamily="18" charset="0"/>
              </a:rPr>
              <a:t>Relaxation is a process that decreases the effects of stress on your mind and body.</a:t>
            </a:r>
          </a:p>
        </p:txBody>
      </p:sp>
      <p:sp>
        <p:nvSpPr>
          <p:cNvPr id="6" name="TextBox 5"/>
          <p:cNvSpPr txBox="1"/>
          <p:nvPr/>
        </p:nvSpPr>
        <p:spPr>
          <a:xfrm>
            <a:off x="4230129" y="272706"/>
            <a:ext cx="3868842" cy="830997"/>
          </a:xfrm>
          <a:prstGeom prst="rect">
            <a:avLst/>
          </a:prstGeom>
          <a:noFill/>
        </p:spPr>
        <p:txBody>
          <a:bodyPr wrap="square" rtlCol="0">
            <a:spAutoFit/>
          </a:bodyPr>
          <a:lstStyle/>
          <a:p>
            <a:r>
              <a:rPr lang="en-US" sz="4800" b="1" dirty="0">
                <a:ln w="12700">
                  <a:solidFill>
                    <a:schemeClr val="accent1"/>
                  </a:solidFill>
                  <a:prstDash val="solid"/>
                </a:ln>
                <a:effectLst>
                  <a:outerShdw dist="38100" dir="2640000" algn="bl" rotWithShape="0">
                    <a:schemeClr val="accent1"/>
                  </a:outerShdw>
                </a:effectLst>
                <a:latin typeface="+mj-lt"/>
                <a:ea typeface="+mj-ea"/>
                <a:cs typeface="+mj-cs"/>
              </a:rPr>
              <a:t>Relaxation</a:t>
            </a:r>
            <a:endParaRPr lang="en-US" sz="4400" b="1" dirty="0">
              <a:ln w="12700">
                <a:solidFill>
                  <a:schemeClr val="accent1"/>
                </a:solidFill>
                <a:prstDash val="solid"/>
              </a:ln>
              <a:effectLst>
                <a:outerShdw dist="38100" dir="2640000" algn="bl" rotWithShape="0">
                  <a:schemeClr val="accent1"/>
                </a:outerShdw>
              </a:effectLst>
              <a:latin typeface="+mj-lt"/>
              <a:ea typeface="+mj-ea"/>
              <a:cs typeface="+mj-cs"/>
            </a:endParaRPr>
          </a:p>
        </p:txBody>
      </p:sp>
      <p:sp>
        <p:nvSpPr>
          <p:cNvPr id="3" name="Rectangle 2"/>
          <p:cNvSpPr/>
          <p:nvPr/>
        </p:nvSpPr>
        <p:spPr>
          <a:xfrm>
            <a:off x="5031182" y="4728812"/>
            <a:ext cx="6905500" cy="1654364"/>
          </a:xfrm>
          <a:prstGeom prst="rect">
            <a:avLst/>
          </a:prstGeom>
        </p:spPr>
        <p:txBody>
          <a:bodyPr wrap="square">
            <a:spAutoFit/>
          </a:bodyPr>
          <a:lstStyle/>
          <a:p>
            <a:pPr marL="342900" lvl="0" indent="-342900" algn="just" fontAlgn="base">
              <a:lnSpc>
                <a:spcPct val="150000"/>
              </a:lnSpc>
              <a:spcAft>
                <a:spcPts val="1045"/>
              </a:spcAft>
              <a:buClr>
                <a:srgbClr val="000000"/>
              </a:buClr>
              <a:buSzPts val="2400"/>
              <a:buFont typeface="Arial" panose="020B0604020202020204" pitchFamily="34" charset="0"/>
              <a:buChar char="•"/>
            </a:pPr>
            <a:r>
              <a:rPr lang="en-US" sz="3600" b="1" dirty="0">
                <a:solidFill>
                  <a:srgbClr val="000000"/>
                </a:solidFill>
                <a:uFill>
                  <a:solidFill>
                    <a:srgbClr val="000000"/>
                  </a:solidFill>
                </a:uFill>
                <a:ea typeface="Arial" panose="020B0604020202020204" pitchFamily="34" charset="0"/>
                <a:cs typeface="Arial" panose="020B0604020202020204" pitchFamily="34" charset="0"/>
              </a:rPr>
              <a:t>The state of being free from tension and anxiety</a:t>
            </a:r>
            <a:endParaRPr lang="en-US" sz="1600" b="1" u="none" strike="noStrike" dirty="0">
              <a:solidFill>
                <a:srgbClr val="000000"/>
              </a:solidFill>
              <a:effectLst/>
              <a:uFill>
                <a:solidFill>
                  <a:srgbClr val="000000"/>
                </a:solidFill>
              </a:uFill>
              <a:ea typeface="Arial" panose="020B0604020202020204" pitchFamily="34" charset="0"/>
              <a:cs typeface="Arial" panose="020B0604020202020204" pitchFamily="34" charset="0"/>
            </a:endParaRPr>
          </a:p>
        </p:txBody>
      </p:sp>
      <p:pic>
        <p:nvPicPr>
          <p:cNvPr id="8" name="Picture 4" descr="MCj008967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0642" y="53578"/>
            <a:ext cx="19050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22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33" y="238098"/>
            <a:ext cx="10075084" cy="1116106"/>
          </a:xfrm>
        </p:spPr>
        <p:txBody>
          <a:bodyPr/>
          <a:lstStyle/>
          <a:p>
            <a:r>
              <a:rPr lang="en-US" dirty="0"/>
              <a:t>Un-Healthy Coping</a:t>
            </a:r>
            <a:br>
              <a:rPr lang="en-US" dirty="0"/>
            </a:br>
            <a:endParaRPr lang="en-US" dirty="0"/>
          </a:p>
        </p:txBody>
      </p:sp>
      <p:sp>
        <p:nvSpPr>
          <p:cNvPr id="3" name="Content Placeholder 2"/>
          <p:cNvSpPr>
            <a:spLocks noGrp="1"/>
          </p:cNvSpPr>
          <p:nvPr>
            <p:ph idx="1"/>
          </p:nvPr>
        </p:nvSpPr>
        <p:spPr>
          <a:xfrm>
            <a:off x="490462" y="948850"/>
            <a:ext cx="10075084" cy="5704169"/>
          </a:xfrm>
        </p:spPr>
        <p:txBody>
          <a:bodyPr>
            <a:normAutofit fontScale="85000" lnSpcReduction="20000"/>
          </a:bodyPr>
          <a:lstStyle/>
          <a:p>
            <a:r>
              <a:rPr lang="en-US" sz="3200" dirty="0">
                <a:solidFill>
                  <a:schemeClr val="tx1"/>
                </a:solidFill>
              </a:rPr>
              <a:t>Consuming too much caffeine</a:t>
            </a:r>
          </a:p>
          <a:p>
            <a:r>
              <a:rPr lang="en-US" sz="3200" dirty="0">
                <a:solidFill>
                  <a:schemeClr val="tx1"/>
                </a:solidFill>
              </a:rPr>
              <a:t>Smoking</a:t>
            </a:r>
          </a:p>
          <a:p>
            <a:r>
              <a:rPr lang="en-US" sz="3200" dirty="0">
                <a:solidFill>
                  <a:schemeClr val="tx1"/>
                </a:solidFill>
              </a:rPr>
              <a:t>Drinking in excess</a:t>
            </a:r>
          </a:p>
          <a:p>
            <a:r>
              <a:rPr lang="en-US" sz="3200" dirty="0">
                <a:solidFill>
                  <a:schemeClr val="tx1"/>
                </a:solidFill>
              </a:rPr>
              <a:t>Compulsive spending</a:t>
            </a:r>
          </a:p>
          <a:p>
            <a:r>
              <a:rPr lang="en-US" sz="3200" dirty="0">
                <a:solidFill>
                  <a:schemeClr val="tx1"/>
                </a:solidFill>
              </a:rPr>
              <a:t>Emotional eating</a:t>
            </a:r>
          </a:p>
          <a:p>
            <a:r>
              <a:rPr lang="en-US" sz="3200" dirty="0">
                <a:solidFill>
                  <a:schemeClr val="tx1"/>
                </a:solidFill>
              </a:rPr>
              <a:t>Using drugs</a:t>
            </a:r>
          </a:p>
          <a:p>
            <a:r>
              <a:rPr lang="en-US" sz="3200" dirty="0">
                <a:solidFill>
                  <a:schemeClr val="tx1"/>
                </a:solidFill>
              </a:rPr>
              <a:t>Defensiveness</a:t>
            </a:r>
          </a:p>
          <a:p>
            <a:r>
              <a:rPr lang="en-US" sz="3200" dirty="0">
                <a:solidFill>
                  <a:schemeClr val="tx1"/>
                </a:solidFill>
              </a:rPr>
              <a:t>Blame others/avoid responsibility</a:t>
            </a:r>
          </a:p>
          <a:p>
            <a:r>
              <a:rPr lang="en-US" sz="3200" dirty="0">
                <a:solidFill>
                  <a:schemeClr val="tx1"/>
                </a:solidFill>
              </a:rPr>
              <a:t>Act out- passive/aggressive</a:t>
            </a:r>
          </a:p>
          <a:p>
            <a:r>
              <a:rPr lang="en-US" sz="3200" dirty="0">
                <a:solidFill>
                  <a:schemeClr val="tx1"/>
                </a:solidFill>
              </a:rPr>
              <a:t>Spend a lot of time on watch TV. Or Social Media </a:t>
            </a:r>
          </a:p>
          <a:p>
            <a:endParaRPr lang="en-US" dirty="0"/>
          </a:p>
        </p:txBody>
      </p:sp>
      <p:pic>
        <p:nvPicPr>
          <p:cNvPr id="6" name="Picture 15" descr="MCPE05989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037" y="3507762"/>
            <a:ext cx="2514600" cy="2146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16" descr="MCj043441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314" y="661609"/>
            <a:ext cx="24384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MCj014112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0337" y="37724"/>
            <a:ext cx="187166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5"/>
          <p:cNvSpPr>
            <a:spLocks noChangeArrowheads="1" noChangeShapeType="1" noTextEdit="1"/>
          </p:cNvSpPr>
          <p:nvPr/>
        </p:nvSpPr>
        <p:spPr bwMode="auto">
          <a:xfrm>
            <a:off x="4651741" y="2593361"/>
            <a:ext cx="2597884" cy="1828801"/>
          </a:xfrm>
          <a:prstGeom prst="rect">
            <a:avLst/>
          </a:prstGeom>
        </p:spPr>
        <p:txBody>
          <a:bodyPr wrap="none" fromWordArt="1">
            <a:prstTxWarp prst="textPlain">
              <a:avLst>
                <a:gd name="adj" fmla="val 52760"/>
              </a:avLst>
            </a:prstTxWarp>
          </a:bodyPr>
          <a:lstStyle/>
          <a:p>
            <a:pPr algn="ctr" eaLnBrk="0" fontAlgn="base" hangingPunct="0">
              <a:spcBef>
                <a:spcPct val="0"/>
              </a:spcBef>
              <a:spcAft>
                <a:spcPct val="0"/>
              </a:spcAft>
            </a:pPr>
            <a:r>
              <a:rPr lang="en-US" sz="3600" kern="10" dirty="0">
                <a:ln w="9525">
                  <a:solidFill>
                    <a:srgbClr val="000000"/>
                  </a:solidFill>
                  <a:round/>
                  <a:headEnd/>
                  <a:tailEnd/>
                </a:ln>
                <a:solidFill>
                  <a:srgbClr val="FF0000"/>
                </a:solidFill>
                <a:latin typeface="Arial Black" panose="020B0A04020102020204" pitchFamily="34" charset="0"/>
                <a:cs typeface="Arial" panose="020B0604020202020204" pitchFamily="34" charset="0"/>
              </a:rPr>
              <a:t>NO</a:t>
            </a:r>
          </a:p>
        </p:txBody>
      </p:sp>
    </p:spTree>
    <p:extLst>
      <p:ext uri="{BB962C8B-B14F-4D97-AF65-F5344CB8AC3E}">
        <p14:creationId xmlns:p14="http://schemas.microsoft.com/office/powerpoint/2010/main" val="196531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1" presetClass="entr" presetSubtype="4"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heel(4)">
                                      <p:cBhvr>
                                        <p:cTn id="8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0971" y="1"/>
            <a:ext cx="6502400" cy="5945217"/>
          </a:xfrm>
          <a:prstGeom prst="rect">
            <a:avLst/>
          </a:prstGeom>
          <a:noFill/>
        </p:spPr>
        <p:txBody>
          <a:bodyPr wrap="square" rtlCol="0">
            <a:spAutoFit/>
          </a:bodyPr>
          <a:lstStyle/>
          <a:p>
            <a:pPr lvl="0" algn="ctr">
              <a:lnSpc>
                <a:spcPct val="150000"/>
              </a:lnSpc>
              <a:spcBef>
                <a:spcPts val="1000"/>
              </a:spcBef>
              <a:buClr>
                <a:prstClr val="black"/>
              </a:buClr>
            </a:pPr>
            <a:r>
              <a:rPr lang="en-US" sz="4800" b="1" u="sng" dirty="0">
                <a:ln w="22225">
                  <a:solidFill>
                    <a:schemeClr val="accent2"/>
                  </a:solidFill>
                  <a:prstDash val="solid"/>
                </a:ln>
                <a:solidFill>
                  <a:schemeClr val="accent2">
                    <a:lumMod val="40000"/>
                    <a:lumOff val="60000"/>
                  </a:schemeClr>
                </a:solidFill>
                <a:ea typeface="Calibri" panose="020F0502020204030204" pitchFamily="34" charset="0"/>
                <a:cs typeface="Arial" panose="020B0604020202020204" pitchFamily="34" charset="0"/>
              </a:rPr>
              <a:t>Pain</a:t>
            </a:r>
            <a:endParaRPr lang="en-US" sz="4000" u="sng" dirty="0">
              <a:ln w="0"/>
              <a:effectLst>
                <a:outerShdw blurRad="38100" dist="19050" dir="2700000" algn="tl" rotWithShape="0">
                  <a:schemeClr val="dk1">
                    <a:alpha val="40000"/>
                  </a:schemeClr>
                </a:outerShdw>
              </a:effectLst>
              <a:cs typeface="Times New Roman" panose="02020603050405020304" pitchFamily="18" charset="0"/>
            </a:endParaRPr>
          </a:p>
          <a:p>
            <a:pPr lvl="0" algn="just">
              <a:lnSpc>
                <a:spcPct val="150000"/>
              </a:lnSpc>
              <a:spcBef>
                <a:spcPts val="1000"/>
              </a:spcBef>
              <a:buClr>
                <a:prstClr val="black"/>
              </a:buClr>
            </a:pPr>
            <a:r>
              <a:rPr lang="en-US" sz="4000" b="1" dirty="0">
                <a:ln w="22225">
                  <a:solidFill>
                    <a:schemeClr val="accent2"/>
                  </a:solidFill>
                  <a:prstDash val="solid"/>
                </a:ln>
                <a:solidFill>
                  <a:schemeClr val="accent2">
                    <a:lumMod val="40000"/>
                    <a:lumOff val="60000"/>
                  </a:schemeClr>
                </a:solidFill>
                <a:cs typeface="Times New Roman" panose="02020603050405020304" pitchFamily="18" charset="0"/>
              </a:rPr>
              <a:t>Pain</a:t>
            </a:r>
            <a:r>
              <a:rPr lang="en-US" sz="4000" dirty="0">
                <a:ln w="0"/>
                <a:effectLst>
                  <a:outerShdw blurRad="38100" dist="19050" dir="2700000" algn="tl" rotWithShape="0">
                    <a:schemeClr val="dk1">
                      <a:alpha val="40000"/>
                    </a:schemeClr>
                  </a:outerShdw>
                </a:effectLst>
                <a:cs typeface="Times New Roman" panose="02020603050405020304" pitchFamily="18" charset="0"/>
              </a:rPr>
              <a:t>: is a general term that describes any kind of unpleasant or uncomfortable sensation in the body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50971" cy="6857999"/>
          </a:xfrm>
          <a:prstGeom prst="rect">
            <a:avLst/>
          </a:prstGeom>
        </p:spPr>
      </p:pic>
    </p:spTree>
    <p:extLst>
      <p:ext uri="{BB962C8B-B14F-4D97-AF65-F5344CB8AC3E}">
        <p14:creationId xmlns:p14="http://schemas.microsoft.com/office/powerpoint/2010/main" val="3273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pic>
        <p:nvPicPr>
          <p:cNvPr id="6" name="Picture 5"/>
          <p:cNvPicPr>
            <a:picLocks noChangeAspect="1"/>
          </p:cNvPicPr>
          <p:nvPr/>
        </p:nvPicPr>
        <p:blipFill>
          <a:blip r:embed="rId3"/>
          <a:stretch>
            <a:fillRect/>
          </a:stretch>
        </p:blipFill>
        <p:spPr>
          <a:xfrm>
            <a:off x="7210001" y="1718467"/>
            <a:ext cx="4200508" cy="1176630"/>
          </a:xfrm>
          <a:prstGeom prst="roundRect">
            <a:avLst>
              <a:gd name="adj" fmla="val 16667"/>
            </a:avLst>
          </a:prstGeom>
          <a:ln>
            <a:solidFill>
              <a:schemeClr val="accent1">
                <a:lumMod val="40000"/>
                <a:lumOff val="60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6013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16" y="275772"/>
            <a:ext cx="11800114" cy="6858000"/>
          </a:xfrm>
        </p:spPr>
        <p:txBody>
          <a:bodyPr>
            <a:noAutofit/>
          </a:bodyPr>
          <a:lstStyle/>
          <a:p>
            <a:pPr algn="just">
              <a:lnSpc>
                <a:spcPct val="150000"/>
              </a:lnSpc>
            </a:pPr>
            <a:r>
              <a:rPr lang="en-US" sz="2600" b="1" dirty="0">
                <a:ln w="12700">
                  <a:solidFill>
                    <a:schemeClr val="accent3">
                      <a:lumMod val="50000"/>
                    </a:schemeClr>
                  </a:solidFill>
                  <a:prstDash val="solid"/>
                </a:ln>
                <a:solidFill>
                  <a:schemeClr val="tx1"/>
                </a:solidFill>
                <a:effectLst>
                  <a:innerShdw blurRad="177800">
                    <a:schemeClr val="accent3">
                      <a:lumMod val="50000"/>
                    </a:schemeClr>
                  </a:innerShdw>
                </a:effectLst>
                <a:cs typeface="Times New Roman" panose="02020603050405020304" pitchFamily="18" charset="0"/>
              </a:rPr>
              <a:t>Acute pain </a:t>
            </a:r>
            <a:r>
              <a:rPr lang="en-US" sz="2600" cap="none" dirty="0">
                <a:solidFill>
                  <a:schemeClr val="tx1"/>
                </a:solidFill>
                <a:cs typeface="Times New Roman" panose="02020603050405020304" pitchFamily="18" charset="0"/>
              </a:rPr>
              <a:t>this starts suddenly and only lasts for a short period (</a:t>
            </a:r>
            <a:r>
              <a:rPr lang="en-US" sz="2600" cap="none" dirty="0" err="1">
                <a:solidFill>
                  <a:schemeClr val="tx1"/>
                </a:solidFill>
                <a:cs typeface="Times New Roman" panose="02020603050405020304" pitchFamily="18" charset="0"/>
              </a:rPr>
              <a:t>ie</a:t>
            </a:r>
            <a:r>
              <a:rPr lang="en-US" sz="2600" cap="none" dirty="0">
                <a:solidFill>
                  <a:schemeClr val="tx1"/>
                </a:solidFill>
                <a:cs typeface="Times New Roman" panose="02020603050405020304" pitchFamily="18" charset="0"/>
              </a:rPr>
              <a:t>, minutes, hours, a couple of days, occasionally a month or two) (A broken bone).</a:t>
            </a:r>
          </a:p>
          <a:p>
            <a:pPr algn="just">
              <a:lnSpc>
                <a:spcPct val="150000"/>
              </a:lnSpc>
            </a:pPr>
            <a:r>
              <a:rPr lang="en-US" sz="2600" b="1" cap="none" dirty="0">
                <a:ln w="12700">
                  <a:solidFill>
                    <a:schemeClr val="accent3">
                      <a:lumMod val="50000"/>
                    </a:schemeClr>
                  </a:solidFill>
                  <a:prstDash val="solid"/>
                </a:ln>
                <a:solidFill>
                  <a:schemeClr val="tx1"/>
                </a:solidFill>
                <a:effectLst>
                  <a:innerShdw blurRad="177800">
                    <a:schemeClr val="accent3">
                      <a:lumMod val="50000"/>
                    </a:schemeClr>
                  </a:innerShdw>
                </a:effectLst>
                <a:cs typeface="Times New Roman" panose="02020603050405020304" pitchFamily="18" charset="0"/>
              </a:rPr>
              <a:t>Chronic pain </a:t>
            </a:r>
            <a:r>
              <a:rPr lang="en-US" sz="2600" cap="none" dirty="0">
                <a:solidFill>
                  <a:schemeClr val="tx1"/>
                </a:solidFill>
                <a:cs typeface="Times New Roman" panose="02020603050405020304" pitchFamily="18" charset="0"/>
              </a:rPr>
              <a:t>is pain that has persisted for longer than six months and is experienced most days.(Arthritis, Back pain, Cancer, Headache)</a:t>
            </a:r>
          </a:p>
          <a:p>
            <a:pPr algn="just">
              <a:lnSpc>
                <a:spcPct val="150000"/>
              </a:lnSpc>
            </a:pPr>
            <a:r>
              <a:rPr lang="en-US" sz="2600" b="1" cap="none" dirty="0">
                <a:ln w="12700">
                  <a:solidFill>
                    <a:schemeClr val="accent3">
                      <a:lumMod val="50000"/>
                    </a:schemeClr>
                  </a:solidFill>
                  <a:prstDash val="solid"/>
                </a:ln>
                <a:solidFill>
                  <a:schemeClr val="tx1"/>
                </a:solidFill>
                <a:effectLst>
                  <a:innerShdw blurRad="177800">
                    <a:schemeClr val="accent3">
                      <a:lumMod val="50000"/>
                    </a:schemeClr>
                  </a:innerShdw>
                </a:effectLst>
                <a:cs typeface="Times New Roman" panose="02020603050405020304" pitchFamily="18" charset="0"/>
              </a:rPr>
              <a:t>Breakthrough pain </a:t>
            </a:r>
            <a:r>
              <a:rPr lang="en-US" sz="2600" cap="none" dirty="0">
                <a:solidFill>
                  <a:schemeClr val="tx1"/>
                </a:solidFill>
                <a:cs typeface="Times New Roman" panose="02020603050405020304" pitchFamily="18" charset="0"/>
              </a:rPr>
              <a:t>is a sudden, short, sharp increase in pain that occurs in people who are already taking medications to relieve chronic pain caused by conditions such as (arthritis, cancer, coughing)</a:t>
            </a:r>
          </a:p>
          <a:p>
            <a:pPr algn="just">
              <a:lnSpc>
                <a:spcPct val="150000"/>
              </a:lnSpc>
            </a:pPr>
            <a:endParaRPr lang="en-US"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8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0"/>
            <a:ext cx="11771086" cy="6858000"/>
          </a:xfrm>
        </p:spPr>
        <p:txBody>
          <a:bodyPr>
            <a:normAutofit fontScale="77500" lnSpcReduction="20000"/>
          </a:bodyPr>
          <a:lstStyle/>
          <a:p>
            <a:pPr algn="just">
              <a:lnSpc>
                <a:spcPct val="150000"/>
              </a:lnSpc>
            </a:pPr>
            <a:r>
              <a:rPr lang="en-US" sz="2900" b="1" cap="none" dirty="0">
                <a:ln w="12700">
                  <a:solidFill>
                    <a:schemeClr val="accent3">
                      <a:lumMod val="50000"/>
                    </a:schemeClr>
                  </a:solidFill>
                  <a:prstDash val="solid"/>
                </a:ln>
                <a:solidFill>
                  <a:schemeClr val="tx1"/>
                </a:solidFill>
                <a:effectLst>
                  <a:innerShdw blurRad="177800">
                    <a:schemeClr val="accent3">
                      <a:lumMod val="50000"/>
                    </a:schemeClr>
                  </a:innerShdw>
                </a:effectLst>
                <a:cs typeface="Times New Roman" panose="02020603050405020304" pitchFamily="18" charset="0"/>
              </a:rPr>
              <a:t>Bone pain </a:t>
            </a:r>
            <a:r>
              <a:rPr lang="en-US" sz="2900" cap="none" dirty="0">
                <a:solidFill>
                  <a:schemeClr val="tx1"/>
                </a:solidFill>
                <a:cs typeface="Times New Roman" panose="02020603050405020304" pitchFamily="18" charset="0"/>
              </a:rPr>
              <a:t>this is a tenderness, aching or discomfort in one or more bones that is present during both exercise and rest.</a:t>
            </a:r>
          </a:p>
          <a:p>
            <a:pPr algn="just">
              <a:lnSpc>
                <a:spcPct val="150000"/>
              </a:lnSpc>
            </a:pPr>
            <a:r>
              <a:rPr lang="en-US" sz="2900" b="1" cap="none" dirty="0">
                <a:ln w="12700">
                  <a:solidFill>
                    <a:schemeClr val="accent3">
                      <a:lumMod val="50000"/>
                    </a:schemeClr>
                  </a:solidFill>
                  <a:prstDash val="solid"/>
                </a:ln>
                <a:solidFill>
                  <a:schemeClr val="tx1"/>
                </a:solidFill>
                <a:effectLst>
                  <a:innerShdw blurRad="177800">
                    <a:schemeClr val="accent3">
                      <a:lumMod val="50000"/>
                    </a:schemeClr>
                  </a:innerShdw>
                </a:effectLst>
                <a:cs typeface="Times New Roman" panose="02020603050405020304" pitchFamily="18" charset="0"/>
              </a:rPr>
              <a:t>Nerve pain </a:t>
            </a:r>
            <a:r>
              <a:rPr lang="en-US" sz="2900" cap="none" dirty="0">
                <a:solidFill>
                  <a:schemeClr val="tx1"/>
                </a:solidFill>
                <a:cs typeface="Times New Roman" panose="02020603050405020304" pitchFamily="18" charset="0"/>
              </a:rPr>
              <a:t>is caused by nerve damage or inflammation. (An injury to the brain, a nerve, or the spinal cord, Cancer, Limb amputation)</a:t>
            </a:r>
          </a:p>
          <a:p>
            <a:pPr algn="just">
              <a:lnSpc>
                <a:spcPct val="150000"/>
              </a:lnSpc>
            </a:pPr>
            <a:r>
              <a:rPr lang="en-US" sz="2900" b="1" cap="none" dirty="0">
                <a:ln w="12700">
                  <a:solidFill>
                    <a:schemeClr val="accent3">
                      <a:lumMod val="50000"/>
                    </a:schemeClr>
                  </a:solidFill>
                  <a:prstDash val="solid"/>
                </a:ln>
                <a:solidFill>
                  <a:schemeClr val="tx1"/>
                </a:solidFill>
                <a:effectLst>
                  <a:innerShdw blurRad="177800">
                    <a:schemeClr val="accent3">
                      <a:lumMod val="50000"/>
                    </a:schemeClr>
                  </a:innerShdw>
                </a:effectLst>
                <a:cs typeface="Times New Roman" panose="02020603050405020304" pitchFamily="18" charset="0"/>
              </a:rPr>
              <a:t>Phantom pain </a:t>
            </a:r>
            <a:r>
              <a:rPr lang="en-US" sz="2900" cap="none" dirty="0">
                <a:solidFill>
                  <a:schemeClr val="tx1"/>
                </a:solidFill>
                <a:cs typeface="Times New Roman" panose="02020603050405020304" pitchFamily="18" charset="0"/>
              </a:rPr>
              <a:t>is pain that feels like it is coming from a body part that is no longer there. It is common in people who have had a limb amputated, but is different from phantom limb sensation, which is usually painless</a:t>
            </a:r>
          </a:p>
          <a:p>
            <a:pPr algn="just">
              <a:lnSpc>
                <a:spcPct val="150000"/>
              </a:lnSpc>
            </a:pPr>
            <a:r>
              <a:rPr lang="en-US" sz="2900" b="1" cap="none" dirty="0">
                <a:ln w="12700">
                  <a:solidFill>
                    <a:schemeClr val="accent3">
                      <a:lumMod val="50000"/>
                    </a:schemeClr>
                  </a:solidFill>
                  <a:prstDash val="solid"/>
                </a:ln>
                <a:solidFill>
                  <a:schemeClr val="tx1"/>
                </a:solidFill>
                <a:effectLst>
                  <a:innerShdw blurRad="177800">
                    <a:schemeClr val="accent3">
                      <a:lumMod val="50000"/>
                    </a:schemeClr>
                  </a:innerShdw>
                </a:effectLst>
                <a:cs typeface="Times New Roman" panose="02020603050405020304" pitchFamily="18" charset="0"/>
              </a:rPr>
              <a:t>Soft tissue pain </a:t>
            </a:r>
            <a:r>
              <a:rPr lang="en-US" sz="2900" cap="none" dirty="0">
                <a:solidFill>
                  <a:schemeClr val="tx1"/>
                </a:solidFill>
                <a:cs typeface="Times New Roman" panose="02020603050405020304" pitchFamily="18" charset="0"/>
              </a:rPr>
              <a:t>This is pain or discomfort that results from damage or inflammation of the muscles, tissues, or ligaments.(Back or neck pain, Bursitis)</a:t>
            </a:r>
          </a:p>
          <a:p>
            <a:pPr algn="just">
              <a:lnSpc>
                <a:spcPct val="150000"/>
              </a:lnSpc>
            </a:pPr>
            <a:r>
              <a:rPr lang="en-US" sz="2900" b="1" cap="none" dirty="0">
                <a:ln w="12700">
                  <a:solidFill>
                    <a:schemeClr val="accent3">
                      <a:lumMod val="50000"/>
                    </a:schemeClr>
                  </a:solidFill>
                  <a:prstDash val="solid"/>
                </a:ln>
                <a:solidFill>
                  <a:schemeClr val="tx1"/>
                </a:solidFill>
                <a:effectLst>
                  <a:innerShdw blurRad="177800">
                    <a:schemeClr val="accent3">
                      <a:lumMod val="50000"/>
                    </a:schemeClr>
                  </a:innerShdw>
                </a:effectLst>
                <a:cs typeface="Times New Roman" panose="02020603050405020304" pitchFamily="18" charset="0"/>
              </a:rPr>
              <a:t>Referred pain </a:t>
            </a:r>
            <a:r>
              <a:rPr lang="en-US" sz="2900" cap="none" dirty="0">
                <a:solidFill>
                  <a:schemeClr val="tx1"/>
                </a:solidFill>
                <a:cs typeface="Times New Roman" panose="02020603050405020304" pitchFamily="18" charset="0"/>
              </a:rPr>
              <a:t>This is pain that feels like it is coming from one particular location, but is the result of an injury or inflammation in another structure or organ. </a:t>
            </a:r>
          </a:p>
          <a:p>
            <a:pPr algn="just">
              <a:lnSpc>
                <a:spcPct val="150000"/>
              </a:lnSpc>
            </a:pPr>
            <a:endParaRPr lang="en-US" sz="2800" cap="none" dirty="0">
              <a:latin typeface="Times New Roman" panose="02020603050405020304" pitchFamily="18" charset="0"/>
              <a:cs typeface="Times New Roman" panose="02020603050405020304" pitchFamily="18" charset="0"/>
            </a:endParaRPr>
          </a:p>
          <a:p>
            <a:pPr algn="just">
              <a:lnSpc>
                <a:spcPct val="150000"/>
              </a:lnSpc>
            </a:pP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8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740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832" y="905163"/>
            <a:ext cx="4517207" cy="1233055"/>
          </a:xfrm>
        </p:spPr>
        <p:txBody>
          <a:bodyPr>
            <a:normAutofit fontScale="90000"/>
          </a:bodyPr>
          <a:lstStyle/>
          <a:p>
            <a:pPr algn="l"/>
            <a:r>
              <a:rPr lang="en-US" sz="4000" b="1" cap="none" dirty="0"/>
              <a:t>Pain Management</a:t>
            </a:r>
          </a:p>
        </p:txBody>
      </p:sp>
      <p:sp>
        <p:nvSpPr>
          <p:cNvPr id="3" name="Content Placeholder 2"/>
          <p:cNvSpPr>
            <a:spLocks noGrp="1"/>
          </p:cNvSpPr>
          <p:nvPr>
            <p:ph idx="1"/>
          </p:nvPr>
        </p:nvSpPr>
        <p:spPr>
          <a:xfrm>
            <a:off x="569358" y="2138218"/>
            <a:ext cx="10432472" cy="3048000"/>
          </a:xfrm>
        </p:spPr>
        <p:txBody>
          <a:bodyPr>
            <a:normAutofit/>
          </a:bodyPr>
          <a:lstStyle/>
          <a:p>
            <a:pPr algn="just">
              <a:lnSpc>
                <a:spcPct val="150000"/>
              </a:lnSpc>
            </a:pPr>
            <a:r>
              <a:rPr lang="en-US" sz="2800" b="1" cap="none" dirty="0">
                <a:ln w="0"/>
                <a:solidFill>
                  <a:schemeClr val="tx1"/>
                </a:solidFill>
                <a:effectLst>
                  <a:outerShdw blurRad="38100" dist="19050" dir="2700000" algn="tl" rotWithShape="0">
                    <a:schemeClr val="dk1">
                      <a:alpha val="40000"/>
                    </a:schemeClr>
                  </a:outerShdw>
                </a:effectLst>
                <a:cs typeface="Times New Roman" panose="02020603050405020304" pitchFamily="18" charset="0"/>
              </a:rPr>
              <a:t>Pain management, pain medicine, pain control or </a:t>
            </a:r>
            <a:r>
              <a:rPr lang="en-US" sz="2800" b="1" cap="none" dirty="0" err="1">
                <a:ln w="0"/>
                <a:solidFill>
                  <a:schemeClr val="tx1"/>
                </a:solidFill>
                <a:effectLst>
                  <a:outerShdw blurRad="38100" dist="19050" dir="2700000" algn="tl" rotWithShape="0">
                    <a:schemeClr val="dk1">
                      <a:alpha val="40000"/>
                    </a:schemeClr>
                  </a:outerShdw>
                </a:effectLst>
                <a:cs typeface="Times New Roman" panose="02020603050405020304" pitchFamily="18" charset="0"/>
              </a:rPr>
              <a:t>algiatry</a:t>
            </a:r>
            <a:r>
              <a:rPr lang="en-US" sz="2800" cap="none" dirty="0">
                <a:solidFill>
                  <a:schemeClr val="tx1"/>
                </a:solidFill>
                <a:cs typeface="Times New Roman" panose="02020603050405020304" pitchFamily="18" charset="0"/>
              </a:rPr>
              <a:t>: is a branch of medicine employing an interdisciplinary approach for easing the suffering and improving the quality of life of those living with chronic pain.</a:t>
            </a:r>
          </a:p>
        </p:txBody>
      </p:sp>
    </p:spTree>
    <p:extLst>
      <p:ext uri="{BB962C8B-B14F-4D97-AF65-F5344CB8AC3E}">
        <p14:creationId xmlns:p14="http://schemas.microsoft.com/office/powerpoint/2010/main" val="207674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1016000"/>
            <a:ext cx="11777023" cy="5631543"/>
          </a:xfrm>
        </p:spPr>
        <p:txBody>
          <a:bodyPr>
            <a:noAutofit/>
          </a:bodyPr>
          <a:lstStyle/>
          <a:p>
            <a:pPr algn="just">
              <a:lnSpc>
                <a:spcPct val="150000"/>
              </a:lnSpc>
            </a:pPr>
            <a:r>
              <a:rPr lang="en-US" sz="3200" cap="none" dirty="0">
                <a:latin typeface="Times New Roman" panose="02020603050405020304" pitchFamily="18" charset="0"/>
                <a:cs typeface="Times New Roman" panose="02020603050405020304" pitchFamily="18" charset="0"/>
              </a:rPr>
              <a:t>1.	</a:t>
            </a:r>
            <a:r>
              <a:rPr lang="en-US" sz="3000" cap="none" dirty="0">
                <a:solidFill>
                  <a:schemeClr val="tx1"/>
                </a:solidFill>
                <a:cs typeface="Times New Roman" panose="02020603050405020304" pitchFamily="18" charset="0"/>
              </a:rPr>
              <a:t>Pain-relieving medicines (analgesic)</a:t>
            </a:r>
          </a:p>
          <a:p>
            <a:pPr algn="just">
              <a:lnSpc>
                <a:spcPct val="150000"/>
              </a:lnSpc>
            </a:pPr>
            <a:r>
              <a:rPr lang="en-US" sz="3000" cap="none" dirty="0">
                <a:solidFill>
                  <a:schemeClr val="tx1"/>
                </a:solidFill>
                <a:cs typeface="Times New Roman" panose="02020603050405020304" pitchFamily="18" charset="0"/>
              </a:rPr>
              <a:t>2.	Physical therapies (such as heat or cold packs, massage, hydrotherapy and exercise)</a:t>
            </a:r>
          </a:p>
          <a:p>
            <a:pPr algn="just">
              <a:lnSpc>
                <a:spcPct val="150000"/>
              </a:lnSpc>
            </a:pPr>
            <a:r>
              <a:rPr lang="en-US" sz="3000" cap="none" dirty="0">
                <a:solidFill>
                  <a:schemeClr val="tx1"/>
                </a:solidFill>
                <a:cs typeface="Times New Roman" panose="02020603050405020304" pitchFamily="18" charset="0"/>
              </a:rPr>
              <a:t>3.	Psychological therapies (such as cognitive </a:t>
            </a:r>
            <a:r>
              <a:rPr lang="en-US" sz="3000" cap="none" dirty="0" err="1">
                <a:solidFill>
                  <a:schemeClr val="tx1"/>
                </a:solidFill>
                <a:cs typeface="Times New Roman" panose="02020603050405020304" pitchFamily="18" charset="0"/>
              </a:rPr>
              <a:t>behavioural</a:t>
            </a:r>
            <a:r>
              <a:rPr lang="en-US" sz="3000" cap="none" dirty="0">
                <a:solidFill>
                  <a:schemeClr val="tx1"/>
                </a:solidFill>
                <a:cs typeface="Times New Roman" panose="02020603050405020304" pitchFamily="18" charset="0"/>
              </a:rPr>
              <a:t> therapy, relaxation techniques like meditation and yoga)</a:t>
            </a:r>
          </a:p>
          <a:p>
            <a:pPr algn="just">
              <a:lnSpc>
                <a:spcPct val="150000"/>
              </a:lnSpc>
            </a:pPr>
            <a:r>
              <a:rPr lang="en-US" sz="3000" cap="none" dirty="0">
                <a:solidFill>
                  <a:schemeClr val="tx1"/>
                </a:solidFill>
                <a:cs typeface="Times New Roman" panose="02020603050405020304" pitchFamily="18" charset="0"/>
              </a:rPr>
              <a:t>4.	Mind and body techniques (such as acupuncture)</a:t>
            </a:r>
          </a:p>
          <a:p>
            <a:pPr algn="just">
              <a:lnSpc>
                <a:spcPct val="150000"/>
              </a:lnSpc>
            </a:pPr>
            <a:r>
              <a:rPr lang="en-US" sz="3000" cap="none" dirty="0">
                <a:solidFill>
                  <a:schemeClr val="tx1"/>
                </a:solidFill>
                <a:cs typeface="Times New Roman" panose="02020603050405020304" pitchFamily="18" charset="0"/>
              </a:rPr>
              <a:t>5.	Occupational therapy</a:t>
            </a:r>
          </a:p>
          <a:p>
            <a:pPr algn="just">
              <a:lnSpc>
                <a:spcPct val="150000"/>
              </a:lnSpc>
            </a:pPr>
            <a:endParaRPr lang="en-US" sz="3200" cap="none" dirty="0">
              <a:latin typeface="Times New Roman" panose="02020603050405020304" pitchFamily="18" charset="0"/>
              <a:cs typeface="Times New Roman" panose="02020603050405020304" pitchFamily="18" charset="0"/>
            </a:endParaRPr>
          </a:p>
        </p:txBody>
      </p:sp>
      <p:sp>
        <p:nvSpPr>
          <p:cNvPr id="4" name="Rectangle 3"/>
          <p:cNvSpPr/>
          <p:nvPr/>
        </p:nvSpPr>
        <p:spPr>
          <a:xfrm>
            <a:off x="1246593" y="92670"/>
            <a:ext cx="6679842" cy="823367"/>
          </a:xfrm>
          <a:prstGeom prst="rect">
            <a:avLst/>
          </a:prstGeom>
        </p:spPr>
        <p:txBody>
          <a:bodyPr wrap="none">
            <a:spAutoFit/>
          </a:bodyPr>
          <a:lstStyle/>
          <a:p>
            <a:pPr lvl="0" algn="ctr">
              <a:lnSpc>
                <a:spcPct val="150000"/>
              </a:lnSpc>
              <a:spcBef>
                <a:spcPts val="2000"/>
              </a:spcBef>
              <a:buClr>
                <a:srgbClr val="D34817"/>
              </a:buClr>
              <a:buSzPct val="75000"/>
            </a:pPr>
            <a:r>
              <a:rPr lang="en-US" sz="3600" b="1" dirty="0">
                <a:ln w="22225">
                  <a:solidFill>
                    <a:schemeClr val="accent2"/>
                  </a:solidFill>
                  <a:prstDash val="solid"/>
                </a:ln>
                <a:solidFill>
                  <a:schemeClr val="accent2">
                    <a:lumMod val="40000"/>
                    <a:lumOff val="60000"/>
                  </a:schemeClr>
                </a:solidFill>
                <a:cs typeface="Times New Roman" panose="02020603050405020304" pitchFamily="18" charset="0"/>
              </a:rPr>
              <a:t>Pain management strategies</a:t>
            </a:r>
          </a:p>
        </p:txBody>
      </p:sp>
    </p:spTree>
    <p:extLst>
      <p:ext uri="{BB962C8B-B14F-4D97-AF65-F5344CB8AC3E}">
        <p14:creationId xmlns:p14="http://schemas.microsoft.com/office/powerpoint/2010/main" val="29175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5" name="Group 4"/>
          <p:cNvGrpSpPr/>
          <p:nvPr/>
        </p:nvGrpSpPr>
        <p:grpSpPr>
          <a:xfrm>
            <a:off x="166914" y="0"/>
            <a:ext cx="11858171" cy="6858000"/>
            <a:chOff x="0" y="0"/>
            <a:chExt cx="3400044" cy="4314444"/>
          </a:xfrm>
        </p:grpSpPr>
        <p:pic>
          <p:nvPicPr>
            <p:cNvPr id="8" name="Picture 7"/>
            <p:cNvPicPr/>
            <p:nvPr/>
          </p:nvPicPr>
          <p:blipFill>
            <a:blip r:embed="rId3"/>
            <a:stretch>
              <a:fillRect/>
            </a:stretch>
          </p:blipFill>
          <p:spPr>
            <a:xfrm>
              <a:off x="426720" y="0"/>
              <a:ext cx="2325624" cy="1514856"/>
            </a:xfrm>
            <a:prstGeom prst="rect">
              <a:avLst/>
            </a:prstGeom>
          </p:spPr>
        </p:pic>
        <p:pic>
          <p:nvPicPr>
            <p:cNvPr id="9" name="Picture 8"/>
            <p:cNvPicPr/>
            <p:nvPr/>
          </p:nvPicPr>
          <p:blipFill>
            <a:blip r:embed="rId4"/>
            <a:stretch>
              <a:fillRect/>
            </a:stretch>
          </p:blipFill>
          <p:spPr>
            <a:xfrm>
              <a:off x="196596" y="1514856"/>
              <a:ext cx="2656332" cy="1376172"/>
            </a:xfrm>
            <a:prstGeom prst="rect">
              <a:avLst/>
            </a:prstGeom>
          </p:spPr>
        </p:pic>
        <p:pic>
          <p:nvPicPr>
            <p:cNvPr id="10" name="Picture 9"/>
            <p:cNvPicPr/>
            <p:nvPr/>
          </p:nvPicPr>
          <p:blipFill>
            <a:blip r:embed="rId5"/>
            <a:stretch>
              <a:fillRect/>
            </a:stretch>
          </p:blipFill>
          <p:spPr>
            <a:xfrm>
              <a:off x="0" y="3131820"/>
              <a:ext cx="3400044" cy="1182624"/>
            </a:xfrm>
            <a:prstGeom prst="rect">
              <a:avLst/>
            </a:prstGeom>
          </p:spPr>
        </p:pic>
      </p:grpSp>
    </p:spTree>
    <p:extLst>
      <p:ext uri="{BB962C8B-B14F-4D97-AF65-F5344CB8AC3E}">
        <p14:creationId xmlns:p14="http://schemas.microsoft.com/office/powerpoint/2010/main" val="140499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0" y="221623"/>
            <a:ext cx="10075084" cy="1116106"/>
          </a:xfrm>
        </p:spPr>
        <p:txBody>
          <a:bodyPr/>
          <a:lstStyle/>
          <a:p>
            <a:r>
              <a:rPr lang="en-US" b="1" dirty="0">
                <a:ln w="22225">
                  <a:solidFill>
                    <a:schemeClr val="accent2"/>
                  </a:solidFill>
                  <a:prstDash val="solid"/>
                </a:ln>
                <a:solidFill>
                  <a:schemeClr val="accent2">
                    <a:lumMod val="40000"/>
                    <a:lumOff val="60000"/>
                  </a:schemeClr>
                </a:solidFill>
              </a:rPr>
              <a:t>Relaxation techniques</a:t>
            </a:r>
          </a:p>
        </p:txBody>
      </p:sp>
      <p:pic>
        <p:nvPicPr>
          <p:cNvPr id="9" name="Content Placeholder 8"/>
          <p:cNvPicPr>
            <a:picLocks noGrp="1"/>
          </p:cNvPicPr>
          <p:nvPr>
            <p:ph idx="1"/>
          </p:nvPr>
        </p:nvPicPr>
        <p:blipFill>
          <a:blip r:embed="rId2"/>
          <a:stretch>
            <a:fillRect/>
          </a:stretch>
        </p:blipFill>
        <p:spPr>
          <a:xfrm>
            <a:off x="1" y="1633311"/>
            <a:ext cx="3483428" cy="5224689"/>
          </a:xfrm>
          <a:prstGeom prst="rect">
            <a:avLst/>
          </a:prstGeom>
        </p:spPr>
      </p:pic>
      <p:pic>
        <p:nvPicPr>
          <p:cNvPr id="10" name="Picture 9"/>
          <p:cNvPicPr/>
          <p:nvPr/>
        </p:nvPicPr>
        <p:blipFill>
          <a:blip r:embed="rId3"/>
          <a:stretch>
            <a:fillRect/>
          </a:stretch>
        </p:blipFill>
        <p:spPr>
          <a:xfrm>
            <a:off x="7606340" y="0"/>
            <a:ext cx="4585660" cy="2548597"/>
          </a:xfrm>
          <a:prstGeom prst="rect">
            <a:avLst/>
          </a:prstGeom>
        </p:spPr>
      </p:pic>
      <p:pic>
        <p:nvPicPr>
          <p:cNvPr id="11" name="Picture 10"/>
          <p:cNvPicPr/>
          <p:nvPr/>
        </p:nvPicPr>
        <p:blipFill>
          <a:blip r:embed="rId4"/>
          <a:stretch>
            <a:fillRect/>
          </a:stretch>
        </p:blipFill>
        <p:spPr>
          <a:xfrm>
            <a:off x="3483429" y="1042147"/>
            <a:ext cx="4122912" cy="2491866"/>
          </a:xfrm>
          <a:prstGeom prst="rect">
            <a:avLst/>
          </a:prstGeom>
        </p:spPr>
      </p:pic>
      <p:sp>
        <p:nvSpPr>
          <p:cNvPr id="12" name="Rectangle 11"/>
          <p:cNvSpPr/>
          <p:nvPr/>
        </p:nvSpPr>
        <p:spPr>
          <a:xfrm>
            <a:off x="3483429" y="3567124"/>
            <a:ext cx="8577941" cy="3323987"/>
          </a:xfrm>
          <a:prstGeom prst="rect">
            <a:avLst/>
          </a:prstGeom>
        </p:spPr>
        <p:txBody>
          <a:bodyPr wrap="square">
            <a:spAutoFit/>
          </a:bodyPr>
          <a:lstStyle/>
          <a:p>
            <a:pPr algn="just">
              <a:lnSpc>
                <a:spcPct val="150000"/>
              </a:lnSpc>
            </a:pPr>
            <a:r>
              <a:rPr lang="en-US" sz="2800" b="1" dirty="0">
                <a:solidFill>
                  <a:srgbClr val="FF0000"/>
                </a:solidFill>
              </a:rPr>
              <a:t>A relaxation technique (also known as relaxation training</a:t>
            </a:r>
            <a:r>
              <a:rPr lang="en-US" sz="2800" dirty="0"/>
              <a:t>) is any method, process, procedure, or activity that helps a person to relax; to attain a state of increased calmness; or otherwise reduce levels of pain, anxiety, stress or anger.</a:t>
            </a:r>
          </a:p>
        </p:txBody>
      </p:sp>
    </p:spTree>
    <p:extLst>
      <p:ext uri="{BB962C8B-B14F-4D97-AF65-F5344CB8AC3E}">
        <p14:creationId xmlns:p14="http://schemas.microsoft.com/office/powerpoint/2010/main" val="20347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12">
                                            <p:txEl>
                                              <p:pRg st="0" end="0"/>
                                            </p:txEl>
                                          </p:spTgt>
                                        </p:tgtEl>
                                      </p:cBhvr>
                                    </p:animEffect>
                                    <p:anim calcmode="lin" valueType="num">
                                      <p:cBhvr>
                                        <p:cTn id="15" dur="1822" tmFilter="0,0; 0.14,0.31; 0.43,0.73; 0.71,0.91; 1.0,1.0">
                                          <p:stCondLst>
                                            <p:cond delay="0"/>
                                          </p:stCondLst>
                                        </p:cTn>
                                        <p:tgtEl>
                                          <p:spTgt spid="12">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12">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1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1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1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1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12">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12">
                                            <p:txEl>
                                              <p:pRg st="0" end="0"/>
                                            </p:txEl>
                                          </p:spTgt>
                                        </p:tgtEl>
                                      </p:cBhvr>
                                      <p:to x="100000" y="60000"/>
                                    </p:animScale>
                                    <p:animScale>
                                      <p:cBhvr>
                                        <p:cTn id="23" dur="166" decel="50000">
                                          <p:stCondLst>
                                            <p:cond delay="646"/>
                                          </p:stCondLst>
                                        </p:cTn>
                                        <p:tgtEl>
                                          <p:spTgt spid="12">
                                            <p:txEl>
                                              <p:pRg st="0" end="0"/>
                                            </p:txEl>
                                          </p:spTgt>
                                        </p:tgtEl>
                                      </p:cBhvr>
                                      <p:to x="100000" y="100000"/>
                                    </p:animScale>
                                    <p:animScale>
                                      <p:cBhvr>
                                        <p:cTn id="24" dur="26">
                                          <p:stCondLst>
                                            <p:cond delay="1312"/>
                                          </p:stCondLst>
                                        </p:cTn>
                                        <p:tgtEl>
                                          <p:spTgt spid="12">
                                            <p:txEl>
                                              <p:pRg st="0" end="0"/>
                                            </p:txEl>
                                          </p:spTgt>
                                        </p:tgtEl>
                                      </p:cBhvr>
                                      <p:to x="100000" y="80000"/>
                                    </p:animScale>
                                    <p:animScale>
                                      <p:cBhvr>
                                        <p:cTn id="25" dur="166" decel="50000">
                                          <p:stCondLst>
                                            <p:cond delay="1338"/>
                                          </p:stCondLst>
                                        </p:cTn>
                                        <p:tgtEl>
                                          <p:spTgt spid="12">
                                            <p:txEl>
                                              <p:pRg st="0" end="0"/>
                                            </p:txEl>
                                          </p:spTgt>
                                        </p:tgtEl>
                                      </p:cBhvr>
                                      <p:to x="100000" y="100000"/>
                                    </p:animScale>
                                    <p:animScale>
                                      <p:cBhvr>
                                        <p:cTn id="26" dur="26">
                                          <p:stCondLst>
                                            <p:cond delay="1642"/>
                                          </p:stCondLst>
                                        </p:cTn>
                                        <p:tgtEl>
                                          <p:spTgt spid="12">
                                            <p:txEl>
                                              <p:pRg st="0" end="0"/>
                                            </p:txEl>
                                          </p:spTgt>
                                        </p:tgtEl>
                                      </p:cBhvr>
                                      <p:to x="100000" y="90000"/>
                                    </p:animScale>
                                    <p:animScale>
                                      <p:cBhvr>
                                        <p:cTn id="27" dur="166" decel="50000">
                                          <p:stCondLst>
                                            <p:cond delay="1668"/>
                                          </p:stCondLst>
                                        </p:cTn>
                                        <p:tgtEl>
                                          <p:spTgt spid="12">
                                            <p:txEl>
                                              <p:pRg st="0" end="0"/>
                                            </p:txEl>
                                          </p:spTgt>
                                        </p:tgtEl>
                                      </p:cBhvr>
                                      <p:to x="100000" y="100000"/>
                                    </p:animScale>
                                    <p:animScale>
                                      <p:cBhvr>
                                        <p:cTn id="28" dur="26">
                                          <p:stCondLst>
                                            <p:cond delay="1808"/>
                                          </p:stCondLst>
                                        </p:cTn>
                                        <p:tgtEl>
                                          <p:spTgt spid="12">
                                            <p:txEl>
                                              <p:pRg st="0" end="0"/>
                                            </p:txEl>
                                          </p:spTgt>
                                        </p:tgtEl>
                                      </p:cBhvr>
                                      <p:to x="100000" y="95000"/>
                                    </p:animScale>
                                    <p:animScale>
                                      <p:cBhvr>
                                        <p:cTn id="29" dur="166" decel="50000">
                                          <p:stCondLst>
                                            <p:cond delay="1834"/>
                                          </p:stCondLst>
                                        </p:cTn>
                                        <p:tgtEl>
                                          <p:spTgt spid="12">
                                            <p:txEl>
                                              <p:pRg st="0" end="0"/>
                                            </p:txEl>
                                          </p:spTgt>
                                        </p:tgtEl>
                                      </p:cBhvr>
                                      <p:to x="100000" y="100000"/>
                                    </p:animScale>
                                    <p:set>
                                      <p:cBhvr>
                                        <p:cTn id="30" dur="1" fill="hold">
                                          <p:stCondLst>
                                            <p:cond delay="1999"/>
                                          </p:stCondLst>
                                        </p:cTn>
                                        <p:tgtEl>
                                          <p:spTgt spid="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62" y="168410"/>
            <a:ext cx="11091938" cy="1116106"/>
          </a:xfrm>
        </p:spPr>
        <p:txBody>
          <a:bodyPr/>
          <a:lstStyle/>
          <a:p>
            <a:r>
              <a:rPr lang="en-US" sz="4400" b="1" dirty="0">
                <a:ln w="12700">
                  <a:solidFill>
                    <a:schemeClr val="accent1"/>
                  </a:solidFill>
                  <a:prstDash val="solid"/>
                </a:ln>
                <a:solidFill>
                  <a:schemeClr val="tx1"/>
                </a:solidFill>
                <a:effectLst>
                  <a:outerShdw dist="38100" dir="2640000" algn="bl" rotWithShape="0">
                    <a:schemeClr val="accent1"/>
                  </a:outerShdw>
                </a:effectLst>
              </a:rPr>
              <a:t>The Benefits Of Relaxation Techniques</a:t>
            </a:r>
          </a:p>
        </p:txBody>
      </p:sp>
      <p:sp>
        <p:nvSpPr>
          <p:cNvPr id="3" name="Content Placeholder 2"/>
          <p:cNvSpPr>
            <a:spLocks noGrp="1"/>
          </p:cNvSpPr>
          <p:nvPr>
            <p:ph idx="1"/>
          </p:nvPr>
        </p:nvSpPr>
        <p:spPr>
          <a:xfrm>
            <a:off x="217714" y="1117600"/>
            <a:ext cx="5563630" cy="5740400"/>
          </a:xfrm>
        </p:spPr>
        <p:txBody>
          <a:bodyPr>
            <a:normAutofit fontScale="25000" lnSpcReduction="20000"/>
          </a:bodyPr>
          <a:lstStyle/>
          <a:p>
            <a:r>
              <a:rPr lang="en-US" sz="11200" dirty="0"/>
              <a:t>Slowing heart rate</a:t>
            </a:r>
          </a:p>
          <a:p>
            <a:pPr algn="just">
              <a:lnSpc>
                <a:spcPct val="120000"/>
              </a:lnSpc>
            </a:pPr>
            <a:r>
              <a:rPr lang="en-US" sz="11200" dirty="0"/>
              <a:t>Lowering blood pressure</a:t>
            </a:r>
          </a:p>
          <a:p>
            <a:pPr algn="just">
              <a:lnSpc>
                <a:spcPct val="120000"/>
              </a:lnSpc>
            </a:pPr>
            <a:r>
              <a:rPr lang="en-US" sz="11200" dirty="0"/>
              <a:t>Slowing your breathing rate</a:t>
            </a:r>
          </a:p>
          <a:p>
            <a:pPr algn="just">
              <a:lnSpc>
                <a:spcPct val="120000"/>
              </a:lnSpc>
            </a:pPr>
            <a:r>
              <a:rPr lang="en-US" sz="11200" dirty="0"/>
              <a:t>Improving digestion</a:t>
            </a:r>
          </a:p>
          <a:p>
            <a:pPr algn="just">
              <a:lnSpc>
                <a:spcPct val="120000"/>
              </a:lnSpc>
            </a:pPr>
            <a:r>
              <a:rPr lang="en-US" sz="11200" dirty="0"/>
              <a:t>Maintaining normal blood sugar levels</a:t>
            </a:r>
          </a:p>
          <a:p>
            <a:pPr algn="just">
              <a:lnSpc>
                <a:spcPct val="120000"/>
              </a:lnSpc>
            </a:pPr>
            <a:r>
              <a:rPr lang="en-US" sz="11200" dirty="0"/>
              <a:t>Reducing activity of stress hormones</a:t>
            </a:r>
          </a:p>
          <a:p>
            <a:pPr algn="just">
              <a:lnSpc>
                <a:spcPct val="120000"/>
              </a:lnSpc>
            </a:pPr>
            <a:r>
              <a:rPr lang="en-US" sz="11200" dirty="0"/>
              <a:t>Reducing muscle tension and chronic pain</a:t>
            </a:r>
          </a:p>
        </p:txBody>
      </p:sp>
      <p:sp>
        <p:nvSpPr>
          <p:cNvPr id="4" name="Content Placeholder 2"/>
          <p:cNvSpPr txBox="1">
            <a:spLocks/>
          </p:cNvSpPr>
          <p:nvPr/>
        </p:nvSpPr>
        <p:spPr>
          <a:xfrm>
            <a:off x="5911547" y="1284516"/>
            <a:ext cx="4545995"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6400" dirty="0"/>
          </a:p>
        </p:txBody>
      </p:sp>
      <p:sp>
        <p:nvSpPr>
          <p:cNvPr id="5" name="Content Placeholder 2"/>
          <p:cNvSpPr txBox="1">
            <a:spLocks/>
          </p:cNvSpPr>
          <p:nvPr/>
        </p:nvSpPr>
        <p:spPr>
          <a:xfrm>
            <a:off x="5781344" y="1535034"/>
            <a:ext cx="6192942" cy="4144963"/>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pPr>
            <a:r>
              <a:rPr lang="en-US" sz="2800" dirty="0"/>
              <a:t>Improving concentration and mood</a:t>
            </a:r>
          </a:p>
          <a:p>
            <a:pPr algn="just">
              <a:lnSpc>
                <a:spcPct val="120000"/>
              </a:lnSpc>
            </a:pPr>
            <a:r>
              <a:rPr lang="en-US" sz="2800" dirty="0"/>
              <a:t>Improving sleep quality</a:t>
            </a:r>
          </a:p>
          <a:p>
            <a:pPr algn="just">
              <a:lnSpc>
                <a:spcPct val="120000"/>
              </a:lnSpc>
            </a:pPr>
            <a:r>
              <a:rPr lang="en-US" sz="2800" dirty="0"/>
              <a:t>Lowering fatigue</a:t>
            </a:r>
          </a:p>
          <a:p>
            <a:pPr algn="just">
              <a:lnSpc>
                <a:spcPct val="120000"/>
              </a:lnSpc>
            </a:pPr>
            <a:r>
              <a:rPr lang="en-US" sz="2800" dirty="0"/>
              <a:t>Reducing anger and frustration</a:t>
            </a:r>
          </a:p>
          <a:p>
            <a:pPr algn="just">
              <a:lnSpc>
                <a:spcPct val="120000"/>
              </a:lnSpc>
            </a:pPr>
            <a:r>
              <a:rPr lang="en-US" sz="2800" dirty="0"/>
              <a:t>Boosting confidence to handle problems</a:t>
            </a:r>
          </a:p>
          <a:p>
            <a:pPr algn="just">
              <a:lnSpc>
                <a:spcPct val="120000"/>
              </a:lnSpc>
            </a:pPr>
            <a:r>
              <a:rPr lang="en-US" sz="2800" dirty="0"/>
              <a:t>Increasing blood flow to major muscles</a:t>
            </a:r>
          </a:p>
          <a:p>
            <a:pPr algn="just">
              <a:lnSpc>
                <a:spcPct val="120000"/>
              </a:lnSpc>
            </a:pPr>
            <a:endParaRPr lang="en-US" sz="2800" dirty="0"/>
          </a:p>
        </p:txBody>
      </p:sp>
    </p:spTree>
    <p:extLst>
      <p:ext uri="{BB962C8B-B14F-4D97-AF65-F5344CB8AC3E}">
        <p14:creationId xmlns:p14="http://schemas.microsoft.com/office/powerpoint/2010/main" val="208991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1000"/>
                                        <p:tgtEl>
                                          <p:spTgt spid="5">
                                            <p:txEl>
                                              <p:pRg st="0" end="0"/>
                                            </p:txEl>
                                          </p:spTgt>
                                        </p:tgtEl>
                                      </p:cBhvr>
                                    </p:animEffect>
                                    <p:anim calcmode="lin" valueType="num">
                                      <p:cBhvr>
                                        <p:cTn id="4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fade">
                                      <p:cBhvr>
                                        <p:cTn id="54" dur="1000"/>
                                        <p:tgtEl>
                                          <p:spTgt spid="5">
                                            <p:txEl>
                                              <p:pRg st="1" end="1"/>
                                            </p:txEl>
                                          </p:spTgt>
                                        </p:tgtEl>
                                      </p:cBhvr>
                                    </p:animEffect>
                                    <p:anim calcmode="lin" valueType="num">
                                      <p:cBhvr>
                                        <p:cTn id="5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fade">
                                      <p:cBhvr>
                                        <p:cTn id="61" dur="1000"/>
                                        <p:tgtEl>
                                          <p:spTgt spid="5">
                                            <p:txEl>
                                              <p:pRg st="2" end="2"/>
                                            </p:txEl>
                                          </p:spTgt>
                                        </p:tgtEl>
                                      </p:cBhvr>
                                    </p:animEffect>
                                    <p:anim calcmode="lin" valueType="num">
                                      <p:cBhvr>
                                        <p:cTn id="6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Effect transition="in" filter="fade">
                                      <p:cBhvr>
                                        <p:cTn id="68" dur="1000"/>
                                        <p:tgtEl>
                                          <p:spTgt spid="5">
                                            <p:txEl>
                                              <p:pRg st="3" end="3"/>
                                            </p:txEl>
                                          </p:spTgt>
                                        </p:tgtEl>
                                      </p:cBhvr>
                                    </p:animEffect>
                                    <p:anim calcmode="lin" valueType="num">
                                      <p:cBhvr>
                                        <p:cTn id="6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animEffect transition="in" filter="fade">
                                      <p:cBhvr>
                                        <p:cTn id="75" dur="1000"/>
                                        <p:tgtEl>
                                          <p:spTgt spid="5">
                                            <p:txEl>
                                              <p:pRg st="4" end="4"/>
                                            </p:txEl>
                                          </p:spTgt>
                                        </p:tgtEl>
                                      </p:cBhvr>
                                    </p:animEffect>
                                    <p:anim calcmode="lin" valueType="num">
                                      <p:cBhvr>
                                        <p:cTn id="7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Effect transition="in" filter="fade">
                                      <p:cBhvr>
                                        <p:cTn id="82" dur="1000"/>
                                        <p:tgtEl>
                                          <p:spTgt spid="5">
                                            <p:txEl>
                                              <p:pRg st="5" end="5"/>
                                            </p:txEl>
                                          </p:spTgt>
                                        </p:tgtEl>
                                      </p:cBhvr>
                                    </p:animEffect>
                                    <p:anim calcmode="lin" valueType="num">
                                      <p:cBhvr>
                                        <p:cTn id="8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066" y="71844"/>
            <a:ext cx="10364451" cy="1596177"/>
          </a:xfrm>
        </p:spPr>
        <p:txBody>
          <a:bodyPr>
            <a:normAutofit/>
          </a:bodyPr>
          <a:lstStyle/>
          <a:p>
            <a:r>
              <a:rPr lang="en-US" sz="4400"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Relaxation Techniques</a:t>
            </a:r>
          </a:p>
        </p:txBody>
      </p:sp>
      <p:sp>
        <p:nvSpPr>
          <p:cNvPr id="3" name="Content Placeholder 2"/>
          <p:cNvSpPr>
            <a:spLocks noGrp="1"/>
          </p:cNvSpPr>
          <p:nvPr>
            <p:ph idx="1"/>
          </p:nvPr>
        </p:nvSpPr>
        <p:spPr>
          <a:xfrm>
            <a:off x="332509" y="1454727"/>
            <a:ext cx="11720946" cy="1440873"/>
          </a:xfrm>
        </p:spPr>
        <p:txBody>
          <a:bodyPr>
            <a:normAutofit fontScale="92500" lnSpcReduction="10000"/>
          </a:bodyPr>
          <a:lstStyle/>
          <a:p>
            <a:pPr algn="just">
              <a:lnSpc>
                <a:spcPct val="150000"/>
              </a:lnSpc>
            </a:pPr>
            <a:r>
              <a:rPr lang="en-US" sz="3200" cap="none" dirty="0">
                <a:solidFill>
                  <a:schemeClr val="tx1"/>
                </a:solidFill>
                <a:cs typeface="Times New Roman" panose="02020603050405020304" pitchFamily="18" charset="0"/>
              </a:rPr>
              <a:t>The majority of techniques can be classified in to either physical, mental or therapeutic techniques</a:t>
            </a:r>
          </a:p>
          <a:p>
            <a:pPr algn="just">
              <a:lnSpc>
                <a:spcPct val="150000"/>
              </a:lnSpc>
            </a:pPr>
            <a:endParaRPr lang="en-US" sz="3200" cap="none" dirty="0">
              <a:latin typeface="Times New Roman" panose="02020603050405020304" pitchFamily="18" charset="0"/>
              <a:cs typeface="Times New Roman" panose="02020603050405020304" pitchFamily="18" charset="0"/>
            </a:endParaRPr>
          </a:p>
          <a:p>
            <a:pPr algn="just">
              <a:lnSpc>
                <a:spcPct val="150000"/>
              </a:lnSpc>
            </a:pPr>
            <a:endParaRPr lang="en-US" sz="3200" cap="none"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674075279"/>
              </p:ext>
            </p:extLst>
          </p:nvPr>
        </p:nvGraphicFramePr>
        <p:xfrm>
          <a:off x="1246909" y="2757055"/>
          <a:ext cx="9005455"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68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22225">
                  <a:solidFill>
                    <a:schemeClr val="accent2"/>
                  </a:solidFill>
                  <a:prstDash val="solid"/>
                </a:ln>
                <a:solidFill>
                  <a:schemeClr val="accent2">
                    <a:lumMod val="40000"/>
                    <a:lumOff val="60000"/>
                  </a:schemeClr>
                </a:solidFill>
              </a:rPr>
              <a:t>Tips for Doing Relaxation</a:t>
            </a:r>
          </a:p>
        </p:txBody>
      </p:sp>
      <p:sp>
        <p:nvSpPr>
          <p:cNvPr id="3" name="Content Placeholder 2"/>
          <p:cNvSpPr>
            <a:spLocks noGrp="1"/>
          </p:cNvSpPr>
          <p:nvPr>
            <p:ph idx="1"/>
          </p:nvPr>
        </p:nvSpPr>
        <p:spPr>
          <a:xfrm>
            <a:off x="925890" y="1836058"/>
            <a:ext cx="10075084" cy="4144963"/>
          </a:xfrm>
        </p:spPr>
        <p:txBody>
          <a:bodyPr>
            <a:noAutofit/>
          </a:bodyPr>
          <a:lstStyle/>
          <a:p>
            <a:r>
              <a:rPr lang="en-US" sz="2800" dirty="0">
                <a:solidFill>
                  <a:schemeClr val="tx1"/>
                </a:solidFill>
              </a:rPr>
              <a:t>Set aside 30 – 45 minutes </a:t>
            </a:r>
          </a:p>
          <a:p>
            <a:r>
              <a:rPr lang="en-US" sz="2800" dirty="0">
                <a:solidFill>
                  <a:schemeClr val="tx1"/>
                </a:solidFill>
              </a:rPr>
              <a:t>NOT after a meal </a:t>
            </a:r>
          </a:p>
          <a:p>
            <a:r>
              <a:rPr lang="en-US" sz="2800" dirty="0">
                <a:solidFill>
                  <a:schemeClr val="tx1"/>
                </a:solidFill>
              </a:rPr>
              <a:t>Quiet, distraction-free environment </a:t>
            </a:r>
          </a:p>
          <a:p>
            <a:r>
              <a:rPr lang="en-US" sz="2800" dirty="0">
                <a:solidFill>
                  <a:schemeClr val="tx1"/>
                </a:solidFill>
              </a:rPr>
              <a:t>Dim lights </a:t>
            </a:r>
          </a:p>
          <a:p>
            <a:r>
              <a:rPr lang="en-US" sz="2800" dirty="0">
                <a:solidFill>
                  <a:schemeClr val="tx1"/>
                </a:solidFill>
              </a:rPr>
              <a:t>Warm temperature </a:t>
            </a:r>
          </a:p>
          <a:p>
            <a:r>
              <a:rPr lang="en-US" sz="2800" dirty="0">
                <a:solidFill>
                  <a:schemeClr val="tx1"/>
                </a:solidFill>
              </a:rPr>
              <a:t>Loose clothing </a:t>
            </a:r>
          </a:p>
          <a:p>
            <a:r>
              <a:rPr lang="en-US" sz="2800" dirty="0">
                <a:solidFill>
                  <a:schemeClr val="tx1"/>
                </a:solidFill>
              </a:rPr>
              <a:t>Lie down or sit in a comfortable chair </a:t>
            </a:r>
          </a:p>
        </p:txBody>
      </p:sp>
    </p:spTree>
    <p:extLst>
      <p:ext uri="{BB962C8B-B14F-4D97-AF65-F5344CB8AC3E}">
        <p14:creationId xmlns:p14="http://schemas.microsoft.com/office/powerpoint/2010/main" val="35187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33" y="135751"/>
            <a:ext cx="10075084" cy="1116106"/>
          </a:xfrm>
        </p:spPr>
        <p:txBody>
          <a:bodyPr/>
          <a:lstStyle/>
          <a:p>
            <a:r>
              <a:rPr lang="en-US" dirty="0"/>
              <a:t>METHODES OF RELAXATION TECHNIUQUES </a:t>
            </a:r>
          </a:p>
        </p:txBody>
      </p:sp>
      <p:pic>
        <p:nvPicPr>
          <p:cNvPr id="4" name="Picture 12" descr="pe0183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124" y="3645400"/>
            <a:ext cx="2895056" cy="321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p:cNvPicPr>
          <p:nvPr>
            <p:ph idx="1"/>
          </p:nvPr>
        </p:nvPicPr>
        <p:blipFill>
          <a:blip r:embed="rId3"/>
          <a:stretch>
            <a:fillRect/>
          </a:stretch>
        </p:blipFill>
        <p:spPr>
          <a:xfrm>
            <a:off x="8767042" y="979987"/>
            <a:ext cx="3018483" cy="5878013"/>
          </a:xfrm>
          <a:prstGeom prst="rect">
            <a:avLst/>
          </a:prstGeom>
        </p:spPr>
      </p:pic>
      <p:pic>
        <p:nvPicPr>
          <p:cNvPr id="6" name="Picture 5"/>
          <p:cNvPicPr/>
          <p:nvPr/>
        </p:nvPicPr>
        <p:blipFill>
          <a:blip r:embed="rId4"/>
          <a:stretch>
            <a:fillRect/>
          </a:stretch>
        </p:blipFill>
        <p:spPr>
          <a:xfrm>
            <a:off x="0" y="1160191"/>
            <a:ext cx="3456051" cy="2485209"/>
          </a:xfrm>
          <a:prstGeom prst="rect">
            <a:avLst/>
          </a:prstGeom>
        </p:spPr>
      </p:pic>
      <p:pic>
        <p:nvPicPr>
          <p:cNvPr id="7" name="Picture 6"/>
          <p:cNvPicPr/>
          <p:nvPr/>
        </p:nvPicPr>
        <p:blipFill>
          <a:blip r:embed="rId5"/>
          <a:stretch>
            <a:fillRect/>
          </a:stretch>
        </p:blipFill>
        <p:spPr>
          <a:xfrm>
            <a:off x="6232543" y="979987"/>
            <a:ext cx="2519571" cy="2643099"/>
          </a:xfrm>
          <a:prstGeom prst="rect">
            <a:avLst/>
          </a:prstGeom>
        </p:spPr>
      </p:pic>
      <p:pic>
        <p:nvPicPr>
          <p:cNvPr id="8" name="Picture 7"/>
          <p:cNvPicPr/>
          <p:nvPr/>
        </p:nvPicPr>
        <p:blipFill>
          <a:blip r:embed="rId6"/>
          <a:stretch>
            <a:fillRect/>
          </a:stretch>
        </p:blipFill>
        <p:spPr>
          <a:xfrm>
            <a:off x="6217615" y="3667714"/>
            <a:ext cx="2534499" cy="3190286"/>
          </a:xfrm>
          <a:prstGeom prst="rect">
            <a:avLst/>
          </a:prstGeom>
        </p:spPr>
      </p:pic>
      <p:pic>
        <p:nvPicPr>
          <p:cNvPr id="10" name="Picture 9"/>
          <p:cNvPicPr/>
          <p:nvPr/>
        </p:nvPicPr>
        <p:blipFill>
          <a:blip r:embed="rId7"/>
          <a:stretch>
            <a:fillRect/>
          </a:stretch>
        </p:blipFill>
        <p:spPr>
          <a:xfrm>
            <a:off x="17047" y="3623086"/>
            <a:ext cx="3424077" cy="3234914"/>
          </a:xfrm>
          <a:prstGeom prst="rect">
            <a:avLst/>
          </a:prstGeom>
        </p:spPr>
      </p:pic>
      <p:pic>
        <p:nvPicPr>
          <p:cNvPr id="11" name="Picture 10"/>
          <p:cNvPicPr/>
          <p:nvPr/>
        </p:nvPicPr>
        <p:blipFill>
          <a:blip r:embed="rId8"/>
          <a:stretch>
            <a:fillRect/>
          </a:stretch>
        </p:blipFill>
        <p:spPr>
          <a:xfrm>
            <a:off x="3441124" y="1065986"/>
            <a:ext cx="2776491" cy="2579414"/>
          </a:xfrm>
          <a:prstGeom prst="rect">
            <a:avLst/>
          </a:prstGeom>
        </p:spPr>
      </p:pic>
    </p:spTree>
    <p:extLst>
      <p:ext uri="{BB962C8B-B14F-4D97-AF65-F5344CB8AC3E}">
        <p14:creationId xmlns:p14="http://schemas.microsoft.com/office/powerpoint/2010/main" val="8582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745" y="0"/>
            <a:ext cx="10390910" cy="1088571"/>
          </a:xfrm>
        </p:spPr>
        <p:txBody>
          <a:bodyPr>
            <a:normAutofit/>
          </a:bodyPr>
          <a:lstStyle/>
          <a:p>
            <a:pPr algn="just">
              <a:lnSpc>
                <a:spcPct val="150000"/>
              </a:lnSpc>
            </a:pP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1.Deep Breathing Techniques</a:t>
            </a:r>
          </a:p>
        </p:txBody>
      </p:sp>
      <p:sp>
        <p:nvSpPr>
          <p:cNvPr id="3" name="Content Placeholder 2"/>
          <p:cNvSpPr>
            <a:spLocks noGrp="1"/>
          </p:cNvSpPr>
          <p:nvPr>
            <p:ph idx="1"/>
          </p:nvPr>
        </p:nvSpPr>
        <p:spPr>
          <a:xfrm>
            <a:off x="3323771" y="729620"/>
            <a:ext cx="8475684" cy="4823415"/>
          </a:xfrm>
        </p:spPr>
        <p:txBody>
          <a:bodyPr>
            <a:noAutofit/>
          </a:bodyPr>
          <a:lstStyle/>
          <a:p>
            <a:pPr algn="just">
              <a:lnSpc>
                <a:spcPct val="150000"/>
              </a:lnSpc>
            </a:pPr>
            <a:r>
              <a:rPr lang="en-US" sz="3200" cap="none" dirty="0">
                <a:solidFill>
                  <a:schemeClr val="tx1"/>
                </a:solidFill>
                <a:cs typeface="Times New Roman" panose="02020603050405020304" pitchFamily="18" charset="0"/>
              </a:rPr>
              <a:t>Techniques are one of the easiest ways to reduce stress </a:t>
            </a:r>
          </a:p>
          <a:p>
            <a:pPr algn="just"/>
            <a:r>
              <a:rPr lang="en-US" sz="3200" cap="none" dirty="0">
                <a:solidFill>
                  <a:schemeClr val="tx1"/>
                </a:solidFill>
                <a:cs typeface="Times New Roman" panose="02020603050405020304" pitchFamily="18" charset="0"/>
              </a:rPr>
              <a:t>Sit with your legs uncrossed, good posture, and place your hands on your thighs. Close your eyes. Inhale deeply through your nose into your abdomen for a long count of five seconds (your chest should move only a little). Hold for a long count of two seconds, then breathe out slowly through your mouth for a long count of five. Repeat for 10 to 15 cycles.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8572"/>
            <a:ext cx="3323771" cy="5769428"/>
          </a:xfrm>
          <a:prstGeom prst="rect">
            <a:avLst/>
          </a:prstGeom>
        </p:spPr>
      </p:pic>
    </p:spTree>
    <p:extLst>
      <p:ext uri="{BB962C8B-B14F-4D97-AF65-F5344CB8AC3E}">
        <p14:creationId xmlns:p14="http://schemas.microsoft.com/office/powerpoint/2010/main" val="100339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927" y="7775"/>
            <a:ext cx="9324736" cy="1041995"/>
          </a:xfrm>
        </p:spPr>
        <p:txBody>
          <a:bodyPr>
            <a:normAutofit/>
          </a:bodyPr>
          <a:lstStyle/>
          <a:p>
            <a:pPr algn="l"/>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2.Progressive Muscle Relaxation </a:t>
            </a:r>
          </a:p>
        </p:txBody>
      </p:sp>
      <p:sp>
        <p:nvSpPr>
          <p:cNvPr id="3" name="Content Placeholder 2"/>
          <p:cNvSpPr>
            <a:spLocks noGrp="1"/>
          </p:cNvSpPr>
          <p:nvPr>
            <p:ph idx="1"/>
          </p:nvPr>
        </p:nvSpPr>
        <p:spPr>
          <a:xfrm>
            <a:off x="124691" y="803564"/>
            <a:ext cx="11835080" cy="6054436"/>
          </a:xfrm>
        </p:spPr>
        <p:txBody>
          <a:bodyPr>
            <a:noAutofit/>
          </a:bodyPr>
          <a:lstStyle/>
          <a:p>
            <a:pPr marL="0" indent="0" algn="just">
              <a:lnSpc>
                <a:spcPct val="150000"/>
              </a:lnSpc>
              <a:buNone/>
            </a:pPr>
            <a:r>
              <a:rPr lang="en-US" sz="3000" cap="none" dirty="0">
                <a:solidFill>
                  <a:schemeClr val="tx1"/>
                </a:solidFill>
                <a:cs typeface="Times New Roman" panose="02020603050405020304" pitchFamily="18" charset="0"/>
              </a:rPr>
              <a:t>Is a relaxation technique that requires an individual to focus on flexing and holding a certain set of muscles and then slowly relaxing those same muscles</a:t>
            </a:r>
          </a:p>
          <a:p>
            <a:pPr algn="just">
              <a:lnSpc>
                <a:spcPct val="150000"/>
              </a:lnSpc>
            </a:pPr>
            <a:r>
              <a:rPr lang="en-US" sz="3000" cap="none" dirty="0">
                <a:solidFill>
                  <a:schemeClr val="tx1"/>
                </a:solidFill>
                <a:cs typeface="Times New Roman" panose="02020603050405020304" pitchFamily="18" charset="0"/>
              </a:rPr>
              <a:t>Loosen any tight clothing, sit or lie comfortably, and close your eyes. Tense different muscles of your body as much as you can for at least a count of 10. Then, slowly release the tension and allow the muscle to relax. Let that feeling of relaxation flow through your body. Start at your feet and move up.</a:t>
            </a:r>
          </a:p>
        </p:txBody>
      </p:sp>
    </p:spTree>
    <p:extLst>
      <p:ext uri="{BB962C8B-B14F-4D97-AF65-F5344CB8AC3E}">
        <p14:creationId xmlns:p14="http://schemas.microsoft.com/office/powerpoint/2010/main" val="269698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me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C63E32E-F26B-4B54-9F3F-12F375CCA203}" vid="{2C20D32D-616C-4120-9B8B-0ABDB52370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841</TotalTime>
  <Words>1255</Words>
  <Application>Microsoft Office PowerPoint</Application>
  <PresentationFormat>Widescreen</PresentationFormat>
  <Paragraphs>91</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Rockwell</vt:lpstr>
      <vt:lpstr>Times New Roman</vt:lpstr>
      <vt:lpstr>Wingdings</vt:lpstr>
      <vt:lpstr>Theme1</vt:lpstr>
      <vt:lpstr>PowerPoint Presentation</vt:lpstr>
      <vt:lpstr> </vt:lpstr>
      <vt:lpstr>Relaxation techniques</vt:lpstr>
      <vt:lpstr>The Benefits Of Relaxation Techniques</vt:lpstr>
      <vt:lpstr>Relaxation Techniques</vt:lpstr>
      <vt:lpstr>Tips for Doing Relaxation</vt:lpstr>
      <vt:lpstr>METHODES OF RELAXATION TECHNIUQUES </vt:lpstr>
      <vt:lpstr>1.Deep Breathing Techniques</vt:lpstr>
      <vt:lpstr>2.Progressive Muscle Relaxation </vt:lpstr>
      <vt:lpstr>PowerPoint Presentation</vt:lpstr>
      <vt:lpstr>PowerPoint Presentation</vt:lpstr>
      <vt:lpstr>3.Meditation</vt:lpstr>
      <vt:lpstr>PowerPoint Presentation</vt:lpstr>
      <vt:lpstr>PowerPoint Presentation</vt:lpstr>
      <vt:lpstr>4. Hypnosis</vt:lpstr>
      <vt:lpstr>5.Creative Visualization</vt:lpstr>
      <vt:lpstr>6.Mandala Circles</vt:lpstr>
      <vt:lpstr>7. Massage</vt:lpstr>
      <vt:lpstr>8. YOGA</vt:lpstr>
      <vt:lpstr>Un-Healthy Coping </vt:lpstr>
      <vt:lpstr>PowerPoint Presentation</vt:lpstr>
      <vt:lpstr>PowerPoint Presentation</vt:lpstr>
      <vt:lpstr>PowerPoint Presentation</vt:lpstr>
      <vt:lpstr>PowerPoint Presentation</vt:lpstr>
      <vt:lpstr>PowerPoint Presentation</vt:lpstr>
      <vt:lpstr>Pain Management</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Qais ALsheikh</dc:creator>
  <cp:lastModifiedBy>Naruto</cp:lastModifiedBy>
  <cp:revision>40</cp:revision>
  <dcterms:created xsi:type="dcterms:W3CDTF">2020-06-08T21:50:17Z</dcterms:created>
  <dcterms:modified xsi:type="dcterms:W3CDTF">2022-01-19T13:47:18Z</dcterms:modified>
</cp:coreProperties>
</file>